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7" r:id="rId3"/>
    <p:sldId id="271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</p:sldIdLst>
  <p:sldSz cx="14630400" cy="8229600"/>
  <p:notesSz cx="8229600" cy="14630400"/>
  <p:embeddedFontLst>
    <p:embeddedFont>
      <p:font typeface="Mukta Light" panose="020B0604020202020204" charset="0"/>
      <p:regular r:id="rId20"/>
    </p:embeddedFont>
    <p:embeddedFont>
      <p:font typeface="Prompt Medium" panose="00000600000000000000" pitchFamily="2" charset="-34"/>
      <p:regular r:id="rId21"/>
      <p:italic r:id="rId22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BF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3329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139672"/>
            <a:ext cx="7415927" cy="274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66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Proyecto Final </a:t>
            </a:r>
            <a:r>
              <a:rPr lang="en-US" sz="6600" dirty="0" err="1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Ciberseguridad</a:t>
            </a:r>
            <a:endParaRPr lang="en-US" sz="6600" dirty="0"/>
          </a:p>
        </p:txBody>
      </p:sp>
      <p:sp>
        <p:nvSpPr>
          <p:cNvPr id="4" name="Text 1"/>
          <p:cNvSpPr/>
          <p:nvPr/>
        </p:nvSpPr>
        <p:spPr>
          <a:xfrm>
            <a:off x="864037" y="4981575"/>
            <a:ext cx="741592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 err="1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Restauración</a:t>
            </a: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y </a:t>
            </a:r>
            <a:r>
              <a:rPr lang="en-US" sz="2150" dirty="0" err="1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Protección</a:t>
            </a: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de </a:t>
            </a:r>
            <a:r>
              <a:rPr lang="en-US" sz="2150" dirty="0" err="1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Servidor</a:t>
            </a: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</a:t>
            </a:r>
            <a:r>
              <a:rPr lang="en-US" sz="2150" dirty="0" err="1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Comprometido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4037" y="5694759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Sergio Maturana Mena</a:t>
            </a:r>
            <a:endParaRPr lang="en-US" sz="19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EFC8AC7C-E362-5D6A-4493-982D1284111D}"/>
              </a:ext>
            </a:extLst>
          </p:cNvPr>
          <p:cNvSpPr/>
          <p:nvPr/>
        </p:nvSpPr>
        <p:spPr>
          <a:xfrm>
            <a:off x="864037" y="6142157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4Geeks Academy – </a:t>
            </a:r>
            <a:r>
              <a:rPr lang="en-US" sz="1400" dirty="0" err="1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Febrero</a:t>
            </a: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2026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8F9C1-2092-D1B2-456C-D0559948F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96DD062-3951-1616-72B1-CD9113F74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6621" y="7716934"/>
            <a:ext cx="2610214" cy="419158"/>
          </a:xfrm>
          <a:prstGeom prst="rect">
            <a:avLst/>
          </a:prstGeom>
        </p:spPr>
      </p:pic>
      <p:sp>
        <p:nvSpPr>
          <p:cNvPr id="4" name="Text 2">
            <a:extLst>
              <a:ext uri="{FF2B5EF4-FFF2-40B4-BE49-F238E27FC236}">
                <a16:creationId xmlns:a16="http://schemas.microsoft.com/office/drawing/2014/main" id="{6DF219DE-49E3-1B7B-1D48-3FB9BB100B0E}"/>
              </a:ext>
            </a:extLst>
          </p:cNvPr>
          <p:cNvSpPr/>
          <p:nvPr/>
        </p:nvSpPr>
        <p:spPr>
          <a:xfrm>
            <a:off x="2402505" y="739740"/>
            <a:ext cx="9825390" cy="842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4400" dirty="0" err="1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Gobernanza</a:t>
            </a: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: SGSI ISO 27001</a:t>
            </a:r>
            <a:endParaRPr lang="en-US" sz="4400" dirty="0"/>
          </a:p>
        </p:txBody>
      </p:sp>
      <p:pic>
        <p:nvPicPr>
          <p:cNvPr id="11" name="Cámara 10">
            <a:extLst>
              <a:ext uri="{FF2B5EF4-FFF2-40B4-BE49-F238E27FC236}">
                <a16:creationId xmlns:a16="http://schemas.microsoft.com/office/drawing/2014/main" id="{D30C4759-0FA0-5154-4AE7-110AAFBE548B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8DAD534D-7336-9C03-8A2E-0FA477A43546}"/>
              </a:ext>
            </a:extLst>
          </p:cNvPr>
          <p:cNvSpPr txBox="1"/>
          <p:nvPr/>
        </p:nvSpPr>
        <p:spPr>
          <a:xfrm>
            <a:off x="6585735" y="1821500"/>
            <a:ext cx="751294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rgbClr val="C6BFEE"/>
                </a:solidFill>
              </a:rPr>
              <a:t>Análisis de riesgos</a:t>
            </a:r>
            <a:r>
              <a:rPr lang="es-ES" sz="2800" dirty="0">
                <a:solidFill>
                  <a:srgbClr val="C6BFEE"/>
                </a:solidFill>
              </a:rPr>
              <a:t>: Activos críticos identificados y valorados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rgbClr val="C6BFEE"/>
                </a:solidFill>
              </a:rPr>
              <a:t>Políticas documentadas</a:t>
            </a:r>
            <a:r>
              <a:rPr lang="es-ES" sz="2800" dirty="0">
                <a:solidFill>
                  <a:srgbClr val="C6BFEE"/>
                </a:solidFill>
              </a:rPr>
              <a:t>: Accesos, contraseñas, clasificación de datos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rgbClr val="C6BFEE"/>
                </a:solidFill>
              </a:rPr>
              <a:t>Controles implementados</a:t>
            </a:r>
            <a:r>
              <a:rPr lang="es-ES" sz="2800" dirty="0">
                <a:solidFill>
                  <a:srgbClr val="C6BFEE"/>
                </a:solidFill>
              </a:rPr>
              <a:t>: Técnicos, físicos y administrativos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rgbClr val="C6BFEE"/>
                </a:solidFill>
              </a:rPr>
              <a:t>Ciclo PDCA</a:t>
            </a:r>
            <a:r>
              <a:rPr lang="es-ES" sz="2800" dirty="0">
                <a:solidFill>
                  <a:srgbClr val="C6BFEE"/>
                </a:solidFill>
              </a:rPr>
              <a:t>: Auditorías trimestrales para mejora continua</a:t>
            </a:r>
            <a:endParaRPr lang="es-ES" sz="2800" b="1" dirty="0">
              <a:solidFill>
                <a:srgbClr val="C6BFEE"/>
              </a:solidFill>
            </a:endParaRPr>
          </a:p>
        </p:txBody>
      </p:sp>
      <p:pic>
        <p:nvPicPr>
          <p:cNvPr id="6" name="Imagen 5" descr="Forma&#10;&#10;El contenido generado por IA puede ser incorrecto.">
            <a:extLst>
              <a:ext uri="{FF2B5EF4-FFF2-40B4-BE49-F238E27FC236}">
                <a16:creationId xmlns:a16="http://schemas.microsoft.com/office/drawing/2014/main" id="{131A3B45-4B5D-54F8-90D9-8A0458E9E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279" y="2080517"/>
            <a:ext cx="5018926" cy="501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273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AB61E-2563-54E7-7725-2531D5AA6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7BA5ED6-959E-184A-A932-046B91AF1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6621" y="7716934"/>
            <a:ext cx="2610214" cy="419158"/>
          </a:xfrm>
          <a:prstGeom prst="rect">
            <a:avLst/>
          </a:prstGeom>
        </p:spPr>
      </p:pic>
      <p:sp>
        <p:nvSpPr>
          <p:cNvPr id="4" name="Text 2">
            <a:extLst>
              <a:ext uri="{FF2B5EF4-FFF2-40B4-BE49-F238E27FC236}">
                <a16:creationId xmlns:a16="http://schemas.microsoft.com/office/drawing/2014/main" id="{5C3F3969-3300-0AE2-C037-3CBEA06F1992}"/>
              </a:ext>
            </a:extLst>
          </p:cNvPr>
          <p:cNvSpPr/>
          <p:nvPr/>
        </p:nvSpPr>
        <p:spPr>
          <a:xfrm>
            <a:off x="2402505" y="739740"/>
            <a:ext cx="9825390" cy="842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4400" dirty="0" err="1">
                <a:solidFill>
                  <a:srgbClr val="C6BFEE"/>
                </a:solidFill>
                <a:latin typeface="Prompt Medium" pitchFamily="34" charset="0"/>
                <a:cs typeface="Prompt Medium" pitchFamily="34" charset="-120"/>
              </a:rPr>
              <a:t>Controles</a:t>
            </a: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cs typeface="Prompt Medium" pitchFamily="34" charset="-120"/>
              </a:rPr>
              <a:t> de </a:t>
            </a:r>
            <a:r>
              <a:rPr lang="en-US" sz="4400" dirty="0" err="1">
                <a:solidFill>
                  <a:srgbClr val="C6BFEE"/>
                </a:solidFill>
                <a:latin typeface="Prompt Medium" pitchFamily="34" charset="0"/>
                <a:cs typeface="Prompt Medium" pitchFamily="34" charset="-120"/>
              </a:rPr>
              <a:t>Protección</a:t>
            </a: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cs typeface="Prompt Medium" pitchFamily="34" charset="-120"/>
              </a:rPr>
              <a:t> de Datos</a:t>
            </a:r>
            <a:endParaRPr lang="en-US" sz="4400" dirty="0"/>
          </a:p>
        </p:txBody>
      </p:sp>
      <p:pic>
        <p:nvPicPr>
          <p:cNvPr id="11" name="Cámara 10">
            <a:extLst>
              <a:ext uri="{FF2B5EF4-FFF2-40B4-BE49-F238E27FC236}">
                <a16:creationId xmlns:a16="http://schemas.microsoft.com/office/drawing/2014/main" id="{4D8E7F89-F12E-26D2-E929-57F701D537AD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  <p:sp>
        <p:nvSpPr>
          <p:cNvPr id="6" name="Shape 2">
            <a:extLst>
              <a:ext uri="{FF2B5EF4-FFF2-40B4-BE49-F238E27FC236}">
                <a16:creationId xmlns:a16="http://schemas.microsoft.com/office/drawing/2014/main" id="{91264CC6-E329-7948-2C0E-A45A72C544D9}"/>
              </a:ext>
            </a:extLst>
          </p:cNvPr>
          <p:cNvSpPr/>
          <p:nvPr/>
        </p:nvSpPr>
        <p:spPr>
          <a:xfrm>
            <a:off x="2812053" y="2039814"/>
            <a:ext cx="9006293" cy="1488043"/>
          </a:xfrm>
          <a:prstGeom prst="roundRect">
            <a:avLst>
              <a:gd name="adj" fmla="val 7374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AC9EDB36-ED1C-7518-0849-88A0DF4120E8}"/>
              </a:ext>
            </a:extLst>
          </p:cNvPr>
          <p:cNvSpPr/>
          <p:nvPr/>
        </p:nvSpPr>
        <p:spPr>
          <a:xfrm>
            <a:off x="2812052" y="3905555"/>
            <a:ext cx="9006293" cy="1488043"/>
          </a:xfrm>
          <a:prstGeom prst="roundRect">
            <a:avLst>
              <a:gd name="adj" fmla="val 7374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6CFA486A-104D-2882-E02C-4DE7C0D4C1EA}"/>
              </a:ext>
            </a:extLst>
          </p:cNvPr>
          <p:cNvSpPr/>
          <p:nvPr/>
        </p:nvSpPr>
        <p:spPr>
          <a:xfrm>
            <a:off x="2812051" y="5851192"/>
            <a:ext cx="9006293" cy="1488043"/>
          </a:xfrm>
          <a:prstGeom prst="roundRect">
            <a:avLst>
              <a:gd name="adj" fmla="val 7374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1997A9A-8E48-9382-E176-0FB0CBD155A5}"/>
              </a:ext>
            </a:extLst>
          </p:cNvPr>
          <p:cNvSpPr txBox="1"/>
          <p:nvPr/>
        </p:nvSpPr>
        <p:spPr>
          <a:xfrm>
            <a:off x="3005660" y="2861044"/>
            <a:ext cx="8812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C6BFEE"/>
                </a:solidFill>
              </a:rPr>
              <a:t>SSL/TLS obligatorio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5D622F6-4D63-49AE-35C2-17953629DCD0}"/>
              </a:ext>
            </a:extLst>
          </p:cNvPr>
          <p:cNvSpPr txBox="1"/>
          <p:nvPr/>
        </p:nvSpPr>
        <p:spPr>
          <a:xfrm>
            <a:off x="3005658" y="2188819"/>
            <a:ext cx="8812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C6BFEE"/>
                </a:solidFill>
              </a:rPr>
              <a:t>En Tránsito</a:t>
            </a:r>
            <a:endParaRPr lang="es-ES" sz="2800" dirty="0">
              <a:solidFill>
                <a:srgbClr val="C6BFEE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71CE0D9-F061-0AE4-DDFB-D6B58635DC95}"/>
              </a:ext>
            </a:extLst>
          </p:cNvPr>
          <p:cNvSpPr txBox="1"/>
          <p:nvPr/>
        </p:nvSpPr>
        <p:spPr>
          <a:xfrm>
            <a:off x="3005658" y="4719474"/>
            <a:ext cx="8812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C6BFEE"/>
                </a:solidFill>
              </a:rPr>
              <a:t>Cifrado AES-256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9FC6BB4-F6BA-3F5D-FD7E-5CC5D0277B83}"/>
              </a:ext>
            </a:extLst>
          </p:cNvPr>
          <p:cNvSpPr txBox="1"/>
          <p:nvPr/>
        </p:nvSpPr>
        <p:spPr>
          <a:xfrm>
            <a:off x="3005656" y="4047249"/>
            <a:ext cx="8812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C6BFEE"/>
                </a:solidFill>
              </a:rPr>
              <a:t>En Reposo</a:t>
            </a:r>
            <a:endParaRPr lang="es-ES" sz="2800" dirty="0">
              <a:solidFill>
                <a:srgbClr val="C6BFEE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FAD80F2-C523-416C-C57D-FADA1782A4FC}"/>
              </a:ext>
            </a:extLst>
          </p:cNvPr>
          <p:cNvSpPr txBox="1"/>
          <p:nvPr/>
        </p:nvSpPr>
        <p:spPr>
          <a:xfrm>
            <a:off x="3005656" y="6693749"/>
            <a:ext cx="8812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C6BFEE"/>
                </a:solidFill>
              </a:rPr>
              <a:t>Estrategia 3-2-1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7C4BED6-8C76-D444-8060-6F8580DF2FDD}"/>
              </a:ext>
            </a:extLst>
          </p:cNvPr>
          <p:cNvSpPr txBox="1"/>
          <p:nvPr/>
        </p:nvSpPr>
        <p:spPr>
          <a:xfrm>
            <a:off x="3005654" y="6021524"/>
            <a:ext cx="8812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C6BFEE"/>
                </a:solidFill>
              </a:rPr>
              <a:t>Respaldo</a:t>
            </a:r>
            <a:endParaRPr lang="es-ES" sz="2800" dirty="0">
              <a:solidFill>
                <a:srgbClr val="C6BFE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066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7A4CC-D8E1-629C-C9D6-834C75A18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03C762A-BF43-AAE3-FA24-D88CAA88B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6621" y="7716934"/>
            <a:ext cx="2610214" cy="419158"/>
          </a:xfrm>
          <a:prstGeom prst="rect">
            <a:avLst/>
          </a:prstGeom>
        </p:spPr>
      </p:pic>
      <p:sp>
        <p:nvSpPr>
          <p:cNvPr id="4" name="Text 2">
            <a:extLst>
              <a:ext uri="{FF2B5EF4-FFF2-40B4-BE49-F238E27FC236}">
                <a16:creationId xmlns:a16="http://schemas.microsoft.com/office/drawing/2014/main" id="{F7D77318-41F0-33D2-49AA-81D64611DB77}"/>
              </a:ext>
            </a:extLst>
          </p:cNvPr>
          <p:cNvSpPr/>
          <p:nvPr/>
        </p:nvSpPr>
        <p:spPr>
          <a:xfrm>
            <a:off x="2402505" y="739740"/>
            <a:ext cx="9825390" cy="842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cs typeface="Prompt Medium" pitchFamily="34" charset="-120"/>
              </a:rPr>
              <a:t>Estado Actual del Sistema</a:t>
            </a:r>
            <a:endParaRPr lang="en-US" sz="4400" dirty="0"/>
          </a:p>
        </p:txBody>
      </p:sp>
      <p:pic>
        <p:nvPicPr>
          <p:cNvPr id="11" name="Cámara 10">
            <a:extLst>
              <a:ext uri="{FF2B5EF4-FFF2-40B4-BE49-F238E27FC236}">
                <a16:creationId xmlns:a16="http://schemas.microsoft.com/office/drawing/2014/main" id="{9F8DA0EF-981D-1A82-D8CA-E4FCC3A36DD5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  <p:sp>
        <p:nvSpPr>
          <p:cNvPr id="6" name="Shape 2">
            <a:extLst>
              <a:ext uri="{FF2B5EF4-FFF2-40B4-BE49-F238E27FC236}">
                <a16:creationId xmlns:a16="http://schemas.microsoft.com/office/drawing/2014/main" id="{E97F8697-D52A-1C8B-AB95-F3C83D62CE3E}"/>
              </a:ext>
            </a:extLst>
          </p:cNvPr>
          <p:cNvSpPr/>
          <p:nvPr/>
        </p:nvSpPr>
        <p:spPr>
          <a:xfrm>
            <a:off x="2812053" y="2039814"/>
            <a:ext cx="9006293" cy="1488043"/>
          </a:xfrm>
          <a:prstGeom prst="roundRect">
            <a:avLst>
              <a:gd name="adj" fmla="val 7374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547874FA-F8E1-614F-4324-D3D87D801FC4}"/>
              </a:ext>
            </a:extLst>
          </p:cNvPr>
          <p:cNvSpPr/>
          <p:nvPr/>
        </p:nvSpPr>
        <p:spPr>
          <a:xfrm>
            <a:off x="2812052" y="3905555"/>
            <a:ext cx="9006293" cy="1488043"/>
          </a:xfrm>
          <a:prstGeom prst="roundRect">
            <a:avLst>
              <a:gd name="adj" fmla="val 7374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2D923A43-8A3C-7255-5A00-6E391646A37C}"/>
              </a:ext>
            </a:extLst>
          </p:cNvPr>
          <p:cNvSpPr/>
          <p:nvPr/>
        </p:nvSpPr>
        <p:spPr>
          <a:xfrm>
            <a:off x="2812051" y="5851192"/>
            <a:ext cx="9006293" cy="1488043"/>
          </a:xfrm>
          <a:prstGeom prst="roundRect">
            <a:avLst>
              <a:gd name="adj" fmla="val 7374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26D4957-0C6A-BED0-4E63-0242FB7A4CFD}"/>
              </a:ext>
            </a:extLst>
          </p:cNvPr>
          <p:cNvSpPr txBox="1"/>
          <p:nvPr/>
        </p:nvSpPr>
        <p:spPr>
          <a:xfrm>
            <a:off x="3005660" y="2861044"/>
            <a:ext cx="8812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C6BFEE"/>
                </a:solidFill>
              </a:rPr>
              <a:t>Sistema completamente saneado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77AB7BB-9378-EB25-FB1F-F24E30A51174}"/>
              </a:ext>
            </a:extLst>
          </p:cNvPr>
          <p:cNvSpPr txBox="1"/>
          <p:nvPr/>
        </p:nvSpPr>
        <p:spPr>
          <a:xfrm>
            <a:off x="3005658" y="2188819"/>
            <a:ext cx="8812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C6BFEE"/>
                </a:solidFill>
              </a:rPr>
              <a:t>✓ Seguridad</a:t>
            </a:r>
            <a:endParaRPr lang="es-ES" sz="2800" dirty="0">
              <a:solidFill>
                <a:srgbClr val="C6BFEE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2C7284C-1CA5-CD2C-5FB6-994CD1F0CD76}"/>
              </a:ext>
            </a:extLst>
          </p:cNvPr>
          <p:cNvSpPr txBox="1"/>
          <p:nvPr/>
        </p:nvSpPr>
        <p:spPr>
          <a:xfrm>
            <a:off x="3005658" y="4719474"/>
            <a:ext cx="8812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C6BFEE"/>
                </a:solidFill>
              </a:rPr>
              <a:t>ISO 27001 implementado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4F2D6E9-7156-CC07-B287-908D7DE0478F}"/>
              </a:ext>
            </a:extLst>
          </p:cNvPr>
          <p:cNvSpPr txBox="1"/>
          <p:nvPr/>
        </p:nvSpPr>
        <p:spPr>
          <a:xfrm>
            <a:off x="3005656" y="4047249"/>
            <a:ext cx="8812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C6BFEE"/>
                </a:solidFill>
              </a:rPr>
              <a:t>✓ Cumplimiento</a:t>
            </a:r>
            <a:endParaRPr lang="es-ES" sz="2800" dirty="0">
              <a:solidFill>
                <a:srgbClr val="C6BFEE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A73E242-9780-F3D9-C790-07334A95BD17}"/>
              </a:ext>
            </a:extLst>
          </p:cNvPr>
          <p:cNvSpPr txBox="1"/>
          <p:nvPr/>
        </p:nvSpPr>
        <p:spPr>
          <a:xfrm>
            <a:off x="3005656" y="6693749"/>
            <a:ext cx="8812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C6BFEE"/>
                </a:solidFill>
              </a:rPr>
              <a:t>Servidor en producción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B347B26-C4F8-1E17-007E-339B0DAF7E04}"/>
              </a:ext>
            </a:extLst>
          </p:cNvPr>
          <p:cNvSpPr txBox="1"/>
          <p:nvPr/>
        </p:nvSpPr>
        <p:spPr>
          <a:xfrm>
            <a:off x="3005654" y="6021524"/>
            <a:ext cx="8812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C6BFEE"/>
                </a:solidFill>
              </a:rPr>
              <a:t>✓ Operacional</a:t>
            </a:r>
            <a:endParaRPr lang="es-ES" sz="2800" dirty="0">
              <a:solidFill>
                <a:srgbClr val="C6BFE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605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6D58E-ADD7-4D35-2986-927CE372D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4F66C96-3808-EB7E-61F3-43C8CB8F3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6621" y="7716934"/>
            <a:ext cx="2610214" cy="419158"/>
          </a:xfrm>
          <a:prstGeom prst="rect">
            <a:avLst/>
          </a:prstGeom>
        </p:spPr>
      </p:pic>
      <p:sp>
        <p:nvSpPr>
          <p:cNvPr id="4" name="Text 2">
            <a:extLst>
              <a:ext uri="{FF2B5EF4-FFF2-40B4-BE49-F238E27FC236}">
                <a16:creationId xmlns:a16="http://schemas.microsoft.com/office/drawing/2014/main" id="{B5FC9013-E6DA-A553-3417-59307C8A6172}"/>
              </a:ext>
            </a:extLst>
          </p:cNvPr>
          <p:cNvSpPr/>
          <p:nvPr/>
        </p:nvSpPr>
        <p:spPr>
          <a:xfrm>
            <a:off x="2402505" y="739740"/>
            <a:ext cx="9825390" cy="842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cs typeface="Prompt Medium" pitchFamily="34" charset="-120"/>
              </a:rPr>
              <a:t>5. </a:t>
            </a:r>
            <a:r>
              <a:rPr lang="en-US" sz="4400" dirty="0" err="1">
                <a:solidFill>
                  <a:srgbClr val="C6BFEE"/>
                </a:solidFill>
                <a:latin typeface="Prompt Medium" pitchFamily="34" charset="0"/>
                <a:cs typeface="Prompt Medium" pitchFamily="34" charset="-120"/>
              </a:rPr>
              <a:t>Recomendaciones</a:t>
            </a: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cs typeface="Prompt Medium" pitchFamily="34" charset="-120"/>
              </a:rPr>
              <a:t> para </a:t>
            </a:r>
            <a:r>
              <a:rPr lang="en-US" sz="4400" dirty="0" err="1">
                <a:solidFill>
                  <a:srgbClr val="C6BFEE"/>
                </a:solidFill>
                <a:latin typeface="Prompt Medium" pitchFamily="34" charset="0"/>
                <a:cs typeface="Prompt Medium" pitchFamily="34" charset="-120"/>
              </a:rPr>
              <a:t>Gerencia</a:t>
            </a:r>
            <a:endParaRPr lang="en-US" sz="4400" dirty="0"/>
          </a:p>
        </p:txBody>
      </p:sp>
      <p:pic>
        <p:nvPicPr>
          <p:cNvPr id="11" name="Cámara 10">
            <a:extLst>
              <a:ext uri="{FF2B5EF4-FFF2-40B4-BE49-F238E27FC236}">
                <a16:creationId xmlns:a16="http://schemas.microsoft.com/office/drawing/2014/main" id="{0B8B22E7-64BE-DBC5-64AE-C4C82AF0FD67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CFE1DFE-8A2A-CBAA-371F-A598BB508168}"/>
              </a:ext>
            </a:extLst>
          </p:cNvPr>
          <p:cNvSpPr txBox="1"/>
          <p:nvPr/>
        </p:nvSpPr>
        <p:spPr>
          <a:xfrm>
            <a:off x="-210279" y="2213682"/>
            <a:ext cx="8127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rgbClr val="C6BFEE"/>
                </a:solidFill>
              </a:rPr>
              <a:t>Prioridades de inversión en seguridad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3115C14-CD31-94E5-117C-1AB75B7D0242}"/>
              </a:ext>
            </a:extLst>
          </p:cNvPr>
          <p:cNvSpPr txBox="1"/>
          <p:nvPr/>
        </p:nvSpPr>
        <p:spPr>
          <a:xfrm>
            <a:off x="577066" y="3180423"/>
            <a:ext cx="65531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rgbClr val="C6BFEE"/>
                </a:solidFill>
              </a:rPr>
              <a:t>Inmediato: </a:t>
            </a:r>
            <a:r>
              <a:rPr lang="es-ES" sz="2800" dirty="0">
                <a:solidFill>
                  <a:srgbClr val="C6BFEE"/>
                </a:solidFill>
              </a:rPr>
              <a:t>MFA en todos los sistemas críticos</a:t>
            </a:r>
            <a:endParaRPr lang="es-ES" sz="2800" b="1" dirty="0">
              <a:solidFill>
                <a:srgbClr val="C6BFEE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rgbClr val="C6BFEE"/>
                </a:solidFill>
              </a:rPr>
              <a:t>Corto plazo: </a:t>
            </a:r>
            <a:r>
              <a:rPr lang="es-ES" sz="2800" dirty="0">
                <a:solidFill>
                  <a:srgbClr val="C6BFEE"/>
                </a:solidFill>
              </a:rPr>
              <a:t>WAF y sistema anti-</a:t>
            </a:r>
            <a:r>
              <a:rPr lang="es-ES" sz="2800" dirty="0" err="1">
                <a:solidFill>
                  <a:srgbClr val="C6BFEE"/>
                </a:solidFill>
              </a:rPr>
              <a:t>DDoS</a:t>
            </a:r>
            <a:endParaRPr lang="es-ES" sz="2800" b="1" dirty="0">
              <a:solidFill>
                <a:srgbClr val="C6BFEE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rgbClr val="C6BFEE"/>
                </a:solidFill>
              </a:rPr>
              <a:t>Medio Plazo: </a:t>
            </a:r>
            <a:r>
              <a:rPr lang="es-ES" sz="2800" dirty="0">
                <a:solidFill>
                  <a:srgbClr val="C6BFEE"/>
                </a:solidFill>
              </a:rPr>
              <a:t>SOC para monitoreo 24/7</a:t>
            </a:r>
            <a:endParaRPr lang="es-ES" sz="2800" b="1" dirty="0">
              <a:solidFill>
                <a:srgbClr val="C6BFEE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rgbClr val="C6BFEE"/>
                </a:solidFill>
              </a:rPr>
              <a:t>Continuo: </a:t>
            </a:r>
            <a:r>
              <a:rPr lang="es-ES" sz="2800" dirty="0">
                <a:solidFill>
                  <a:srgbClr val="C6BFEE"/>
                </a:solidFill>
              </a:rPr>
              <a:t>Capacitación de personal en ciberseguridad</a:t>
            </a:r>
            <a:endParaRPr lang="es-ES" sz="2800" b="1" dirty="0">
              <a:solidFill>
                <a:srgbClr val="C6BFEE"/>
              </a:solidFill>
            </a:endParaRPr>
          </a:p>
        </p:txBody>
      </p:sp>
      <p:pic>
        <p:nvPicPr>
          <p:cNvPr id="8" name="Imagen 7" descr="Pantalla de juego de computadora&#10;&#10;El contenido generado por IA puede ser incorrecto.">
            <a:extLst>
              <a:ext uri="{FF2B5EF4-FFF2-40B4-BE49-F238E27FC236}">
                <a16:creationId xmlns:a16="http://schemas.microsoft.com/office/drawing/2014/main" id="{82E72DF6-7265-A36F-CA69-A7BE81FE3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3424" y="1749970"/>
            <a:ext cx="6553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34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3111B-8483-0987-C9DA-488A41A4F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1267701C-C4F6-FAF6-36E7-958414C3C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65" y="6614041"/>
            <a:ext cx="14630400" cy="1615559"/>
          </a:xfrm>
          <a:prstGeom prst="rect">
            <a:avLst/>
          </a:prstGeom>
        </p:spPr>
      </p:pic>
      <p:sp>
        <p:nvSpPr>
          <p:cNvPr id="4" name="Text 2">
            <a:extLst>
              <a:ext uri="{FF2B5EF4-FFF2-40B4-BE49-F238E27FC236}">
                <a16:creationId xmlns:a16="http://schemas.microsoft.com/office/drawing/2014/main" id="{FFE70420-8AA8-CAF4-4FA6-D3D4E49CB7DD}"/>
              </a:ext>
            </a:extLst>
          </p:cNvPr>
          <p:cNvSpPr/>
          <p:nvPr/>
        </p:nvSpPr>
        <p:spPr>
          <a:xfrm>
            <a:off x="2402505" y="739740"/>
            <a:ext cx="9825390" cy="842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ROI de </a:t>
            </a:r>
            <a:r>
              <a:rPr lang="en-US" sz="4400" dirty="0" err="1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Inversión</a:t>
            </a: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</a:t>
            </a:r>
            <a:r>
              <a:rPr lang="en-US" sz="4400" dirty="0" err="1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en</a:t>
            </a: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</a:t>
            </a:r>
            <a:r>
              <a:rPr lang="en-US" sz="4400" dirty="0" err="1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Seguridad</a:t>
            </a:r>
            <a:endParaRPr lang="en-US" sz="4400" dirty="0"/>
          </a:p>
        </p:txBody>
      </p:sp>
      <p:pic>
        <p:nvPicPr>
          <p:cNvPr id="11" name="Cámara 10">
            <a:extLst>
              <a:ext uri="{FF2B5EF4-FFF2-40B4-BE49-F238E27FC236}">
                <a16:creationId xmlns:a16="http://schemas.microsoft.com/office/drawing/2014/main" id="{0ADF4A08-0C7A-EE60-81E7-988D5B68AAA1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E88B610-D73D-887D-5D37-DA62DEE27624}"/>
              </a:ext>
            </a:extLst>
          </p:cNvPr>
          <p:cNvSpPr txBox="1"/>
          <p:nvPr/>
        </p:nvSpPr>
        <p:spPr>
          <a:xfrm>
            <a:off x="1750489" y="1941382"/>
            <a:ext cx="11122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rgbClr val="C6BFEE"/>
                </a:solidFill>
              </a:rPr>
              <a:t>El costo de este incidente superó ampliamente la inversión preventiva.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F6FDFA7-860E-BAF0-9EC3-74D436B8D1CB}"/>
              </a:ext>
            </a:extLst>
          </p:cNvPr>
          <p:cNvSpPr txBox="1"/>
          <p:nvPr/>
        </p:nvSpPr>
        <p:spPr>
          <a:xfrm>
            <a:off x="2433620" y="2963701"/>
            <a:ext cx="975602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rgbClr val="C6BFEE"/>
                </a:solidFill>
              </a:rPr>
              <a:t>Tiempo de respuesta: </a:t>
            </a:r>
            <a:r>
              <a:rPr lang="es-ES" sz="2800" dirty="0">
                <a:solidFill>
                  <a:srgbClr val="C6BFEE"/>
                </a:solidFill>
              </a:rPr>
              <a:t>48 horas de personal técnico</a:t>
            </a:r>
            <a:endParaRPr lang="es-ES" sz="2800" b="1" dirty="0">
              <a:solidFill>
                <a:srgbClr val="C6BFEE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rgbClr val="C6BFEE"/>
                </a:solidFill>
              </a:rPr>
              <a:t>Riesgo materializado: </a:t>
            </a:r>
            <a:r>
              <a:rPr lang="es-ES" sz="2800" dirty="0">
                <a:solidFill>
                  <a:srgbClr val="C6BFEE"/>
                </a:solidFill>
              </a:rPr>
              <a:t>Potencial fuga de datos</a:t>
            </a:r>
            <a:endParaRPr lang="es-ES" sz="2800" b="1" dirty="0">
              <a:solidFill>
                <a:srgbClr val="C6BFEE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rgbClr val="C6BFEE"/>
                </a:solidFill>
              </a:rPr>
              <a:t>Costo de oportunidad: </a:t>
            </a:r>
            <a:r>
              <a:rPr lang="es-ES" sz="2800" dirty="0">
                <a:solidFill>
                  <a:srgbClr val="C6BFEE"/>
                </a:solidFill>
              </a:rPr>
              <a:t>Recursos desviados de proyectos</a:t>
            </a:r>
            <a:endParaRPr lang="es-ES" sz="2800" b="1" dirty="0">
              <a:solidFill>
                <a:srgbClr val="C6BFEE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rgbClr val="C6BFEE"/>
                </a:solidFill>
              </a:rPr>
              <a:t>Reputación: </a:t>
            </a:r>
            <a:r>
              <a:rPr lang="es-ES" sz="2800" dirty="0">
                <a:solidFill>
                  <a:srgbClr val="C6BFEE"/>
                </a:solidFill>
              </a:rPr>
              <a:t>Impacto incalculable si fuera público</a:t>
            </a:r>
            <a:endParaRPr lang="es-ES" sz="2800" b="1" dirty="0">
              <a:solidFill>
                <a:srgbClr val="C6BFE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151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163CC-FA01-338D-A539-EE939D176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2E6E91E-CB43-1415-F4CE-1CF03DD3C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6621" y="7716934"/>
            <a:ext cx="2610214" cy="419158"/>
          </a:xfrm>
          <a:prstGeom prst="rect">
            <a:avLst/>
          </a:prstGeom>
        </p:spPr>
      </p:pic>
      <p:sp>
        <p:nvSpPr>
          <p:cNvPr id="4" name="Text 2">
            <a:extLst>
              <a:ext uri="{FF2B5EF4-FFF2-40B4-BE49-F238E27FC236}">
                <a16:creationId xmlns:a16="http://schemas.microsoft.com/office/drawing/2014/main" id="{92E605C6-1F6B-8991-6331-89CD6E9BA7F1}"/>
              </a:ext>
            </a:extLst>
          </p:cNvPr>
          <p:cNvSpPr/>
          <p:nvPr/>
        </p:nvSpPr>
        <p:spPr>
          <a:xfrm>
            <a:off x="2402505" y="739740"/>
            <a:ext cx="9825390" cy="842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4400" dirty="0" err="1">
                <a:solidFill>
                  <a:srgbClr val="C6BFEE"/>
                </a:solidFill>
                <a:latin typeface="Prompt Medium" pitchFamily="34" charset="0"/>
                <a:cs typeface="Prompt Medium" pitchFamily="34" charset="-120"/>
              </a:rPr>
              <a:t>Próximos</a:t>
            </a: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cs typeface="Prompt Medium" pitchFamily="34" charset="-120"/>
              </a:rPr>
              <a:t> Pasos y Plan de </a:t>
            </a:r>
            <a:r>
              <a:rPr lang="en-US" sz="4400" dirty="0" err="1">
                <a:solidFill>
                  <a:srgbClr val="C6BFEE"/>
                </a:solidFill>
                <a:latin typeface="Prompt Medium" pitchFamily="34" charset="0"/>
                <a:cs typeface="Prompt Medium" pitchFamily="34" charset="-120"/>
              </a:rPr>
              <a:t>Acción</a:t>
            </a:r>
            <a:endParaRPr lang="en-US" sz="4400" dirty="0"/>
          </a:p>
        </p:txBody>
      </p:sp>
      <p:pic>
        <p:nvPicPr>
          <p:cNvPr id="11" name="Cámara 10">
            <a:extLst>
              <a:ext uri="{FF2B5EF4-FFF2-40B4-BE49-F238E27FC236}">
                <a16:creationId xmlns:a16="http://schemas.microsoft.com/office/drawing/2014/main" id="{54B91A18-F2CB-0047-C74E-1AC6ABE48691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  <p:sp>
        <p:nvSpPr>
          <p:cNvPr id="6" name="Shape 2">
            <a:extLst>
              <a:ext uri="{FF2B5EF4-FFF2-40B4-BE49-F238E27FC236}">
                <a16:creationId xmlns:a16="http://schemas.microsoft.com/office/drawing/2014/main" id="{BBE401CE-C75A-9E95-ECE1-B239D67F84C4}"/>
              </a:ext>
            </a:extLst>
          </p:cNvPr>
          <p:cNvSpPr/>
          <p:nvPr/>
        </p:nvSpPr>
        <p:spPr>
          <a:xfrm>
            <a:off x="2812053" y="2039814"/>
            <a:ext cx="9006293" cy="842481"/>
          </a:xfrm>
          <a:prstGeom prst="roundRect">
            <a:avLst>
              <a:gd name="adj" fmla="val 7374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0C80BDF-DE20-A670-4EFF-1F27C4461977}"/>
              </a:ext>
            </a:extLst>
          </p:cNvPr>
          <p:cNvSpPr txBox="1"/>
          <p:nvPr/>
        </p:nvSpPr>
        <p:spPr>
          <a:xfrm>
            <a:off x="3005660" y="2492301"/>
            <a:ext cx="8812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C6BFEE"/>
                </a:solidFill>
              </a:rPr>
              <a:t>Implementación de MFA y Fail2Ban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4388045-C7F3-B69B-3A93-4FAB436CFF84}"/>
              </a:ext>
            </a:extLst>
          </p:cNvPr>
          <p:cNvSpPr txBox="1"/>
          <p:nvPr/>
        </p:nvSpPr>
        <p:spPr>
          <a:xfrm>
            <a:off x="3005660" y="2092191"/>
            <a:ext cx="8812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C6BFEE"/>
                </a:solidFill>
              </a:rPr>
              <a:t>Semana 1-2</a:t>
            </a:r>
            <a:endParaRPr lang="es-ES" sz="2000" dirty="0">
              <a:solidFill>
                <a:srgbClr val="C6BFEE"/>
              </a:solidFill>
            </a:endParaRPr>
          </a:p>
        </p:txBody>
      </p:sp>
      <p:sp>
        <p:nvSpPr>
          <p:cNvPr id="16" name="Shape 2">
            <a:extLst>
              <a:ext uri="{FF2B5EF4-FFF2-40B4-BE49-F238E27FC236}">
                <a16:creationId xmlns:a16="http://schemas.microsoft.com/office/drawing/2014/main" id="{0D084432-C434-6102-E6C3-D24E2A4E9B48}"/>
              </a:ext>
            </a:extLst>
          </p:cNvPr>
          <p:cNvSpPr/>
          <p:nvPr/>
        </p:nvSpPr>
        <p:spPr>
          <a:xfrm>
            <a:off x="2812053" y="3178588"/>
            <a:ext cx="9006293" cy="842481"/>
          </a:xfrm>
          <a:prstGeom prst="roundRect">
            <a:avLst>
              <a:gd name="adj" fmla="val 7374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A93618E-EF3E-67FE-2B94-056E03BFD46E}"/>
              </a:ext>
            </a:extLst>
          </p:cNvPr>
          <p:cNvSpPr txBox="1"/>
          <p:nvPr/>
        </p:nvSpPr>
        <p:spPr>
          <a:xfrm>
            <a:off x="3005660" y="3631075"/>
            <a:ext cx="8812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C6BFEE"/>
                </a:solidFill>
              </a:rPr>
              <a:t>Contratación de servicio WAF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9B7DF7F-24CA-9AF4-405D-A687B8D5E3EF}"/>
              </a:ext>
            </a:extLst>
          </p:cNvPr>
          <p:cNvSpPr txBox="1"/>
          <p:nvPr/>
        </p:nvSpPr>
        <p:spPr>
          <a:xfrm>
            <a:off x="3005660" y="3230965"/>
            <a:ext cx="8812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C6BFEE"/>
                </a:solidFill>
              </a:rPr>
              <a:t>Mes 1</a:t>
            </a:r>
            <a:endParaRPr lang="es-ES" sz="2000" dirty="0">
              <a:solidFill>
                <a:srgbClr val="C6BFEE"/>
              </a:solidFill>
            </a:endParaRPr>
          </a:p>
        </p:txBody>
      </p:sp>
      <p:sp>
        <p:nvSpPr>
          <p:cNvPr id="20" name="Shape 2">
            <a:extLst>
              <a:ext uri="{FF2B5EF4-FFF2-40B4-BE49-F238E27FC236}">
                <a16:creationId xmlns:a16="http://schemas.microsoft.com/office/drawing/2014/main" id="{9ED41A69-B2A4-C54D-C583-8E13F9A28861}"/>
              </a:ext>
            </a:extLst>
          </p:cNvPr>
          <p:cNvSpPr/>
          <p:nvPr/>
        </p:nvSpPr>
        <p:spPr>
          <a:xfrm>
            <a:off x="2812053" y="4285345"/>
            <a:ext cx="9006293" cy="842481"/>
          </a:xfrm>
          <a:prstGeom prst="roundRect">
            <a:avLst>
              <a:gd name="adj" fmla="val 7374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F1C7509-7956-9515-05C2-BE94A8911148}"/>
              </a:ext>
            </a:extLst>
          </p:cNvPr>
          <p:cNvSpPr txBox="1"/>
          <p:nvPr/>
        </p:nvSpPr>
        <p:spPr>
          <a:xfrm>
            <a:off x="3005660" y="4737832"/>
            <a:ext cx="8812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C6BFEE"/>
                </a:solidFill>
              </a:rPr>
              <a:t>Despliegue de SIEM para correlación de eventos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2F2CE9B-EE98-2172-3A15-2881C20B4796}"/>
              </a:ext>
            </a:extLst>
          </p:cNvPr>
          <p:cNvSpPr txBox="1"/>
          <p:nvPr/>
        </p:nvSpPr>
        <p:spPr>
          <a:xfrm>
            <a:off x="3005660" y="4337722"/>
            <a:ext cx="8812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C6BFEE"/>
                </a:solidFill>
              </a:rPr>
              <a:t>Mes 2-3</a:t>
            </a:r>
            <a:endParaRPr lang="es-ES" sz="2000" dirty="0">
              <a:solidFill>
                <a:srgbClr val="C6BFEE"/>
              </a:solidFill>
            </a:endParaRPr>
          </a:p>
        </p:txBody>
      </p:sp>
      <p:sp>
        <p:nvSpPr>
          <p:cNvPr id="23" name="Shape 2">
            <a:extLst>
              <a:ext uri="{FF2B5EF4-FFF2-40B4-BE49-F238E27FC236}">
                <a16:creationId xmlns:a16="http://schemas.microsoft.com/office/drawing/2014/main" id="{BEA6274D-CB7E-E421-D29F-B1F99C3C7388}"/>
              </a:ext>
            </a:extLst>
          </p:cNvPr>
          <p:cNvSpPr/>
          <p:nvPr/>
        </p:nvSpPr>
        <p:spPr>
          <a:xfrm>
            <a:off x="2812053" y="5352131"/>
            <a:ext cx="9006293" cy="842481"/>
          </a:xfrm>
          <a:prstGeom prst="roundRect">
            <a:avLst>
              <a:gd name="adj" fmla="val 7374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A400E8F-20ED-010D-FD8C-9F8B2FE2C37D}"/>
              </a:ext>
            </a:extLst>
          </p:cNvPr>
          <p:cNvSpPr txBox="1"/>
          <p:nvPr/>
        </p:nvSpPr>
        <p:spPr>
          <a:xfrm>
            <a:off x="3005660" y="5804618"/>
            <a:ext cx="8812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C6BFEE"/>
                </a:solidFill>
              </a:rPr>
              <a:t>Auditorías de seguridad y </a:t>
            </a:r>
            <a:r>
              <a:rPr lang="es-ES" sz="1600" dirty="0" err="1">
                <a:solidFill>
                  <a:srgbClr val="C6BFEE"/>
                </a:solidFill>
              </a:rPr>
              <a:t>penetration</a:t>
            </a:r>
            <a:r>
              <a:rPr lang="es-ES" sz="1600" dirty="0">
                <a:solidFill>
                  <a:srgbClr val="C6BFEE"/>
                </a:solidFill>
              </a:rPr>
              <a:t> </a:t>
            </a:r>
            <a:r>
              <a:rPr lang="es-ES" sz="1600" dirty="0" err="1">
                <a:solidFill>
                  <a:srgbClr val="C6BFEE"/>
                </a:solidFill>
              </a:rPr>
              <a:t>testing</a:t>
            </a:r>
            <a:endParaRPr lang="es-ES" sz="1600" dirty="0">
              <a:solidFill>
                <a:srgbClr val="C6BFEE"/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7826D300-8804-CD47-8A06-406F87E1B2BD}"/>
              </a:ext>
            </a:extLst>
          </p:cNvPr>
          <p:cNvSpPr txBox="1"/>
          <p:nvPr/>
        </p:nvSpPr>
        <p:spPr>
          <a:xfrm>
            <a:off x="3005660" y="5404508"/>
            <a:ext cx="8812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C6BFEE"/>
                </a:solidFill>
              </a:rPr>
              <a:t>Trimestral</a:t>
            </a:r>
            <a:endParaRPr lang="es-ES" sz="2000" dirty="0">
              <a:solidFill>
                <a:srgbClr val="C6BFEE"/>
              </a:solidFill>
            </a:endParaRPr>
          </a:p>
        </p:txBody>
      </p:sp>
      <p:sp>
        <p:nvSpPr>
          <p:cNvPr id="26" name="Shape 2">
            <a:extLst>
              <a:ext uri="{FF2B5EF4-FFF2-40B4-BE49-F238E27FC236}">
                <a16:creationId xmlns:a16="http://schemas.microsoft.com/office/drawing/2014/main" id="{7F5EA22F-20DB-7F27-97D3-E1CB96C76EAF}"/>
              </a:ext>
            </a:extLst>
          </p:cNvPr>
          <p:cNvSpPr/>
          <p:nvPr/>
        </p:nvSpPr>
        <p:spPr>
          <a:xfrm>
            <a:off x="2812053" y="6490905"/>
            <a:ext cx="9006293" cy="842481"/>
          </a:xfrm>
          <a:prstGeom prst="roundRect">
            <a:avLst>
              <a:gd name="adj" fmla="val 7374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9BAD043C-1A4D-7BAF-D9B0-8868EB9932D6}"/>
              </a:ext>
            </a:extLst>
          </p:cNvPr>
          <p:cNvSpPr txBox="1"/>
          <p:nvPr/>
        </p:nvSpPr>
        <p:spPr>
          <a:xfrm>
            <a:off x="3005660" y="6943392"/>
            <a:ext cx="8812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C6BFEE"/>
                </a:solidFill>
              </a:rPr>
              <a:t>Certificación ISO 27001 externa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E2A8E34-752B-992A-9712-150C15C22B86}"/>
              </a:ext>
            </a:extLst>
          </p:cNvPr>
          <p:cNvSpPr txBox="1"/>
          <p:nvPr/>
        </p:nvSpPr>
        <p:spPr>
          <a:xfrm>
            <a:off x="3005660" y="6543282"/>
            <a:ext cx="8812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C6BFEE"/>
                </a:solidFill>
              </a:rPr>
              <a:t>Anual</a:t>
            </a:r>
            <a:endParaRPr lang="es-ES" sz="2000" dirty="0">
              <a:solidFill>
                <a:srgbClr val="C6BFE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921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A9C62-67FE-FB46-ABA0-B62DDD400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045DF59-7C18-FDA5-26FC-4CC90BF41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6621" y="7716934"/>
            <a:ext cx="2610214" cy="419158"/>
          </a:xfrm>
          <a:prstGeom prst="rect">
            <a:avLst/>
          </a:prstGeom>
        </p:spPr>
      </p:pic>
      <p:sp>
        <p:nvSpPr>
          <p:cNvPr id="4" name="Text 2">
            <a:extLst>
              <a:ext uri="{FF2B5EF4-FFF2-40B4-BE49-F238E27FC236}">
                <a16:creationId xmlns:a16="http://schemas.microsoft.com/office/drawing/2014/main" id="{AA662904-D9B4-C582-0FCC-881C4BE7480C}"/>
              </a:ext>
            </a:extLst>
          </p:cNvPr>
          <p:cNvSpPr/>
          <p:nvPr/>
        </p:nvSpPr>
        <p:spPr>
          <a:xfrm>
            <a:off x="2402505" y="739740"/>
            <a:ext cx="9825390" cy="842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cs typeface="Prompt Medium" pitchFamily="34" charset="-120"/>
              </a:rPr>
              <a:t>Estado Actual del Sistema</a:t>
            </a:r>
            <a:endParaRPr lang="en-US" sz="4400" dirty="0"/>
          </a:p>
        </p:txBody>
      </p:sp>
      <p:pic>
        <p:nvPicPr>
          <p:cNvPr id="11" name="Cámara 10">
            <a:extLst>
              <a:ext uri="{FF2B5EF4-FFF2-40B4-BE49-F238E27FC236}">
                <a16:creationId xmlns:a16="http://schemas.microsoft.com/office/drawing/2014/main" id="{6E3F07EF-D1FE-E62A-16A1-6CCF9E939D2B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  <p:sp>
        <p:nvSpPr>
          <p:cNvPr id="6" name="Shape 2">
            <a:extLst>
              <a:ext uri="{FF2B5EF4-FFF2-40B4-BE49-F238E27FC236}">
                <a16:creationId xmlns:a16="http://schemas.microsoft.com/office/drawing/2014/main" id="{7B481097-2C5C-CC66-917F-46BA6507F210}"/>
              </a:ext>
            </a:extLst>
          </p:cNvPr>
          <p:cNvSpPr/>
          <p:nvPr/>
        </p:nvSpPr>
        <p:spPr>
          <a:xfrm>
            <a:off x="2812053" y="2039815"/>
            <a:ext cx="9006293" cy="842480"/>
          </a:xfrm>
          <a:prstGeom prst="roundRect">
            <a:avLst>
              <a:gd name="adj" fmla="val 7374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26069E3-F99F-256C-9779-AEB37B60BDFA}"/>
              </a:ext>
            </a:extLst>
          </p:cNvPr>
          <p:cNvSpPr txBox="1"/>
          <p:nvPr/>
        </p:nvSpPr>
        <p:spPr>
          <a:xfrm>
            <a:off x="3005660" y="2227794"/>
            <a:ext cx="8812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C6BFEE"/>
                </a:solidFill>
              </a:rPr>
              <a:t>✓ </a:t>
            </a:r>
            <a:r>
              <a:rPr lang="es-ES" sz="2400" dirty="0">
                <a:solidFill>
                  <a:srgbClr val="C6BFEE"/>
                </a:solidFill>
              </a:rPr>
              <a:t>Incidente contenido y sistema restaurado exitosamente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4DFB8A6E-E18F-5298-011C-37E9D1E63503}"/>
              </a:ext>
            </a:extLst>
          </p:cNvPr>
          <p:cNvSpPr txBox="1"/>
          <p:nvPr/>
        </p:nvSpPr>
        <p:spPr>
          <a:xfrm>
            <a:off x="1288163" y="7224123"/>
            <a:ext cx="881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C6BFEE"/>
                </a:solidFill>
              </a:rPr>
              <a:t>La seguridad es un proceso continuo, no un destino.</a:t>
            </a:r>
          </a:p>
        </p:txBody>
      </p:sp>
      <p:sp>
        <p:nvSpPr>
          <p:cNvPr id="25" name="Shape 2">
            <a:extLst>
              <a:ext uri="{FF2B5EF4-FFF2-40B4-BE49-F238E27FC236}">
                <a16:creationId xmlns:a16="http://schemas.microsoft.com/office/drawing/2014/main" id="{CBF52939-B418-CBC1-F739-D122A652C569}"/>
              </a:ext>
            </a:extLst>
          </p:cNvPr>
          <p:cNvSpPr/>
          <p:nvPr/>
        </p:nvSpPr>
        <p:spPr>
          <a:xfrm>
            <a:off x="2812053" y="3094641"/>
            <a:ext cx="9006293" cy="842480"/>
          </a:xfrm>
          <a:prstGeom prst="roundRect">
            <a:avLst>
              <a:gd name="adj" fmla="val 7374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CFFCAEAB-1FFA-53BF-3BC1-E086891A4852}"/>
              </a:ext>
            </a:extLst>
          </p:cNvPr>
          <p:cNvSpPr txBox="1"/>
          <p:nvPr/>
        </p:nvSpPr>
        <p:spPr>
          <a:xfrm>
            <a:off x="3005660" y="3282620"/>
            <a:ext cx="8812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C6BFEE"/>
                </a:solidFill>
              </a:rPr>
              <a:t>✓ </a:t>
            </a:r>
            <a:r>
              <a:rPr lang="es-ES" sz="2400" dirty="0">
                <a:solidFill>
                  <a:srgbClr val="C6BFEE"/>
                </a:solidFill>
              </a:rPr>
              <a:t>Marco de gobernanza ISO 27001 implementado</a:t>
            </a:r>
          </a:p>
        </p:txBody>
      </p:sp>
      <p:sp>
        <p:nvSpPr>
          <p:cNvPr id="27" name="Shape 2">
            <a:extLst>
              <a:ext uri="{FF2B5EF4-FFF2-40B4-BE49-F238E27FC236}">
                <a16:creationId xmlns:a16="http://schemas.microsoft.com/office/drawing/2014/main" id="{0C48E54B-661F-DD70-3436-34D7DCA2E836}"/>
              </a:ext>
            </a:extLst>
          </p:cNvPr>
          <p:cNvSpPr/>
          <p:nvPr/>
        </p:nvSpPr>
        <p:spPr>
          <a:xfrm>
            <a:off x="2812053" y="4125100"/>
            <a:ext cx="9006293" cy="842480"/>
          </a:xfrm>
          <a:prstGeom prst="roundRect">
            <a:avLst>
              <a:gd name="adj" fmla="val 7374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741EB97-E8CE-BE56-F09C-8C59F906F62E}"/>
              </a:ext>
            </a:extLst>
          </p:cNvPr>
          <p:cNvSpPr txBox="1"/>
          <p:nvPr/>
        </p:nvSpPr>
        <p:spPr>
          <a:xfrm>
            <a:off x="3005660" y="4313079"/>
            <a:ext cx="8812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C6BFEE"/>
                </a:solidFill>
              </a:rPr>
              <a:t>✓ </a:t>
            </a:r>
            <a:r>
              <a:rPr lang="es-ES" sz="2400" dirty="0">
                <a:solidFill>
                  <a:srgbClr val="C6BFEE"/>
                </a:solidFill>
              </a:rPr>
              <a:t>Controles preventivos en operación</a:t>
            </a:r>
          </a:p>
        </p:txBody>
      </p:sp>
      <p:sp>
        <p:nvSpPr>
          <p:cNvPr id="29" name="Shape 2">
            <a:extLst>
              <a:ext uri="{FF2B5EF4-FFF2-40B4-BE49-F238E27FC236}">
                <a16:creationId xmlns:a16="http://schemas.microsoft.com/office/drawing/2014/main" id="{8C86810B-6F44-90A7-35ED-2A11E174A8F9}"/>
              </a:ext>
            </a:extLst>
          </p:cNvPr>
          <p:cNvSpPr/>
          <p:nvPr/>
        </p:nvSpPr>
        <p:spPr>
          <a:xfrm>
            <a:off x="2812053" y="5158348"/>
            <a:ext cx="9006293" cy="842480"/>
          </a:xfrm>
          <a:prstGeom prst="roundRect">
            <a:avLst>
              <a:gd name="adj" fmla="val 7374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4654E780-78FC-40E0-05A9-B5C5D70FD4A8}"/>
              </a:ext>
            </a:extLst>
          </p:cNvPr>
          <p:cNvSpPr txBox="1"/>
          <p:nvPr/>
        </p:nvSpPr>
        <p:spPr>
          <a:xfrm>
            <a:off x="3005660" y="5346327"/>
            <a:ext cx="8812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C6BFEE"/>
                </a:solidFill>
              </a:rPr>
              <a:t>✓ </a:t>
            </a:r>
            <a:r>
              <a:rPr lang="es-ES" sz="2400" dirty="0">
                <a:solidFill>
                  <a:srgbClr val="C6BFEE"/>
                </a:solidFill>
              </a:rPr>
              <a:t>Organización preparada para futuros incidentes</a:t>
            </a:r>
          </a:p>
        </p:txBody>
      </p:sp>
    </p:spTree>
    <p:extLst>
      <p:ext uri="{BB962C8B-B14F-4D97-AF65-F5344CB8AC3E}">
        <p14:creationId xmlns:p14="http://schemas.microsoft.com/office/powerpoint/2010/main" val="2031218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2B48B3C-E117-729F-C5D3-A54486563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6621" y="7716934"/>
            <a:ext cx="2610214" cy="419158"/>
          </a:xfrm>
          <a:prstGeom prst="rect">
            <a:avLst/>
          </a:prstGeom>
        </p:spPr>
      </p:pic>
      <p:pic>
        <p:nvPicPr>
          <p:cNvPr id="3" name="Cámara 2">
            <a:extLst>
              <a:ext uri="{FF2B5EF4-FFF2-40B4-BE49-F238E27FC236}">
                <a16:creationId xmlns:a16="http://schemas.microsoft.com/office/drawing/2014/main" id="{50E05339-47C1-CE1B-7088-600D8C4AB213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0639" y="2382606"/>
            <a:ext cx="3569119" cy="3569119"/>
          </a:xfrm>
          <a:prstGeom prst="ellipse">
            <a:avLst/>
          </a:prstGeom>
        </p:spPr>
      </p:pic>
      <p:sp>
        <p:nvSpPr>
          <p:cNvPr id="4" name="Text 2">
            <a:extLst>
              <a:ext uri="{FF2B5EF4-FFF2-40B4-BE49-F238E27FC236}">
                <a16:creationId xmlns:a16="http://schemas.microsoft.com/office/drawing/2014/main" id="{D6DF5935-0A8D-13EA-9373-8529BC290E86}"/>
              </a:ext>
            </a:extLst>
          </p:cNvPr>
          <p:cNvSpPr/>
          <p:nvPr/>
        </p:nvSpPr>
        <p:spPr>
          <a:xfrm>
            <a:off x="2402505" y="739740"/>
            <a:ext cx="9825390" cy="842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cs typeface="Prompt Medium" pitchFamily="34" charset="-120"/>
              </a:rPr>
              <a:t>¡Gracias!</a:t>
            </a:r>
            <a:endParaRPr lang="en-US" sz="44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4F4CA31C-6CBF-0B77-79FC-5F19E199DA66}"/>
              </a:ext>
            </a:extLst>
          </p:cNvPr>
          <p:cNvSpPr/>
          <p:nvPr/>
        </p:nvSpPr>
        <p:spPr>
          <a:xfrm>
            <a:off x="3607234" y="630471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Sergio Maturana Mena</a:t>
            </a:r>
            <a:endParaRPr lang="en-US" sz="190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F536B0BC-D7C2-7B99-4C57-1C58DA785472}"/>
              </a:ext>
            </a:extLst>
          </p:cNvPr>
          <p:cNvSpPr/>
          <p:nvPr/>
        </p:nvSpPr>
        <p:spPr>
          <a:xfrm>
            <a:off x="3607233" y="6699762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4Geeks Academy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45181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41EBDD6-25C8-71A5-C6CE-D3E6431D2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6621" y="7716934"/>
            <a:ext cx="2610214" cy="419158"/>
          </a:xfrm>
          <a:prstGeom prst="rect">
            <a:avLst/>
          </a:prstGeom>
        </p:spPr>
      </p:pic>
      <p:pic>
        <p:nvPicPr>
          <p:cNvPr id="4" name="Cámara 3">
            <a:extLst>
              <a:ext uri="{FF2B5EF4-FFF2-40B4-BE49-F238E27FC236}">
                <a16:creationId xmlns:a16="http://schemas.microsoft.com/office/drawing/2014/main" id="{773CEC35-503F-F9BA-D31B-C66D86DA9236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8BCFAA21-BF91-4E0C-AAC6-C2023BDEE3EC}"/>
              </a:ext>
            </a:extLst>
          </p:cNvPr>
          <p:cNvSpPr/>
          <p:nvPr/>
        </p:nvSpPr>
        <p:spPr>
          <a:xfrm>
            <a:off x="2402505" y="739740"/>
            <a:ext cx="9825390" cy="842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4400" dirty="0" err="1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Resumen</a:t>
            </a: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</a:t>
            </a:r>
            <a:r>
              <a:rPr lang="en-US" sz="4400" dirty="0" err="1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Ejecutivo</a:t>
            </a: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del Proyecto</a:t>
            </a:r>
            <a:endParaRPr lang="en-US" sz="44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5EDE674-F2CD-E127-CAD9-AB863242AC16}"/>
              </a:ext>
            </a:extLst>
          </p:cNvPr>
          <p:cNvSpPr txBox="1"/>
          <p:nvPr/>
        </p:nvSpPr>
        <p:spPr>
          <a:xfrm>
            <a:off x="2237908" y="3476827"/>
            <a:ext cx="10154577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rgbClr val="C6BFEE"/>
                </a:solidFill>
              </a:rPr>
              <a:t>Impacto</a:t>
            </a:r>
            <a:r>
              <a:rPr lang="es-ES" sz="2800" dirty="0">
                <a:solidFill>
                  <a:srgbClr val="C6BFEE"/>
                </a:solidFill>
              </a:rPr>
              <a:t>: Acceso </a:t>
            </a:r>
            <a:r>
              <a:rPr lang="es-ES" sz="2800" dirty="0" err="1">
                <a:solidFill>
                  <a:srgbClr val="C6BFEE"/>
                </a:solidFill>
              </a:rPr>
              <a:t>root</a:t>
            </a:r>
            <a:r>
              <a:rPr lang="es-ES" sz="2800" dirty="0">
                <a:solidFill>
                  <a:srgbClr val="C6BFEE"/>
                </a:solidFill>
              </a:rPr>
              <a:t> comprometido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rgbClr val="C6BFEE"/>
                </a:solidFill>
              </a:rPr>
              <a:t>Respuesta</a:t>
            </a:r>
            <a:r>
              <a:rPr lang="es-ES" sz="2800" dirty="0">
                <a:solidFill>
                  <a:srgbClr val="C6BFEE"/>
                </a:solidFill>
              </a:rPr>
              <a:t>: Contención y remediación completa.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rgbClr val="C6BFEE"/>
                </a:solidFill>
              </a:rPr>
              <a:t>Resultado</a:t>
            </a:r>
            <a:r>
              <a:rPr lang="es-ES" sz="2800" dirty="0">
                <a:solidFill>
                  <a:srgbClr val="C6BFEE"/>
                </a:solidFill>
              </a:rPr>
              <a:t>: Sistema operativo con SGSI implementado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rgbClr val="C6BFEE"/>
                </a:solidFill>
              </a:rPr>
              <a:t>Inversión requerida</a:t>
            </a:r>
            <a:r>
              <a:rPr lang="es-ES" sz="2800" dirty="0">
                <a:solidFill>
                  <a:srgbClr val="C6BFEE"/>
                </a:solidFill>
              </a:rPr>
              <a:t>: Controles adicionales para prevención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3600" dirty="0">
              <a:solidFill>
                <a:srgbClr val="C6BFEE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246FD02-0720-C7EA-2CE5-7C8472EB59C8}"/>
              </a:ext>
            </a:extLst>
          </p:cNvPr>
          <p:cNvSpPr txBox="1"/>
          <p:nvPr/>
        </p:nvSpPr>
        <p:spPr>
          <a:xfrm>
            <a:off x="1550364" y="1806476"/>
            <a:ext cx="115296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C6BFEE"/>
                </a:solidFill>
              </a:rPr>
              <a:t>El 8 de octubre de 2024, un servidor crítico fue comprometido mediante ataque de fuerza bruta SSH. Todas las vulnerabilidades han sido corregidas y un marco de gobernanza ISO 27001 implementado.</a:t>
            </a:r>
          </a:p>
        </p:txBody>
      </p:sp>
    </p:spTree>
    <p:extLst>
      <p:ext uri="{BB962C8B-B14F-4D97-AF65-F5344CB8AC3E}">
        <p14:creationId xmlns:p14="http://schemas.microsoft.com/office/powerpoint/2010/main" val="661656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0702A-E098-BD18-6C05-CFF44667F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B1ACCD7-8DC7-D646-8366-41D4553E6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6621" y="7716934"/>
            <a:ext cx="2610214" cy="419158"/>
          </a:xfrm>
          <a:prstGeom prst="rect">
            <a:avLst/>
          </a:prstGeom>
        </p:spPr>
      </p:pic>
      <p:sp>
        <p:nvSpPr>
          <p:cNvPr id="4" name="Text 2">
            <a:extLst>
              <a:ext uri="{FF2B5EF4-FFF2-40B4-BE49-F238E27FC236}">
                <a16:creationId xmlns:a16="http://schemas.microsoft.com/office/drawing/2014/main" id="{B1B7B454-7374-FFC2-3F57-FCF23768491B}"/>
              </a:ext>
            </a:extLst>
          </p:cNvPr>
          <p:cNvSpPr/>
          <p:nvPr/>
        </p:nvSpPr>
        <p:spPr>
          <a:xfrm>
            <a:off x="2402505" y="739740"/>
            <a:ext cx="9825390" cy="842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1. El </a:t>
            </a:r>
            <a:r>
              <a:rPr lang="en-US" sz="4400" dirty="0" err="1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Incidente</a:t>
            </a: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: ¿</a:t>
            </a:r>
            <a:r>
              <a:rPr lang="en-US" sz="4400" dirty="0" err="1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Qué</a:t>
            </a: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</a:t>
            </a:r>
            <a:r>
              <a:rPr lang="en-US" sz="4400" dirty="0" err="1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Ocurrió</a:t>
            </a: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?</a:t>
            </a:r>
            <a:endParaRPr lang="en-US" sz="4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B29CC15-04ED-3E6D-691D-13E4E7900CE1}"/>
              </a:ext>
            </a:extLst>
          </p:cNvPr>
          <p:cNvSpPr txBox="1"/>
          <p:nvPr/>
        </p:nvSpPr>
        <p:spPr>
          <a:xfrm>
            <a:off x="3251252" y="1806476"/>
            <a:ext cx="8127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C6BFEE"/>
                </a:solidFill>
              </a:rPr>
              <a:t>8 de octubre de 2024: </a:t>
            </a:r>
            <a:r>
              <a:rPr lang="es-ES" sz="2800" dirty="0">
                <a:solidFill>
                  <a:srgbClr val="C6BFEE"/>
                </a:solidFill>
              </a:rPr>
              <a:t>Servidor crítico comprometido.</a:t>
            </a:r>
            <a:endParaRPr lang="es-ES" sz="2800" b="1" dirty="0">
              <a:solidFill>
                <a:srgbClr val="C6BFEE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5AB4094-3ABE-70CA-358C-0BBCE4D7D763}"/>
              </a:ext>
            </a:extLst>
          </p:cNvPr>
          <p:cNvSpPr txBox="1"/>
          <p:nvPr/>
        </p:nvSpPr>
        <p:spPr>
          <a:xfrm>
            <a:off x="7665771" y="3033750"/>
            <a:ext cx="597146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rgbClr val="C6BFEE"/>
                </a:solidFill>
              </a:rPr>
              <a:t>Impacto al negocio</a:t>
            </a:r>
            <a:r>
              <a:rPr lang="es-ES" sz="2800" dirty="0">
                <a:solidFill>
                  <a:srgbClr val="C6BFEE"/>
                </a:solidFill>
              </a:rPr>
              <a:t>: Riesgo de fuga de datos de clientes.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rgbClr val="C6BFEE"/>
                </a:solidFill>
              </a:rPr>
              <a:t>Acceso obtenido</a:t>
            </a:r>
            <a:r>
              <a:rPr lang="es-ES" sz="2800" dirty="0">
                <a:solidFill>
                  <a:srgbClr val="C6BFEE"/>
                </a:solidFill>
              </a:rPr>
              <a:t>: Control total del sistema (</a:t>
            </a:r>
            <a:r>
              <a:rPr lang="es-ES" sz="2800" dirty="0" err="1">
                <a:solidFill>
                  <a:srgbClr val="C6BFEE"/>
                </a:solidFill>
              </a:rPr>
              <a:t>root</a:t>
            </a:r>
            <a:r>
              <a:rPr lang="es-ES" sz="2800" dirty="0">
                <a:solidFill>
                  <a:srgbClr val="C6BFEE"/>
                </a:solidFill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rgbClr val="C6BFEE"/>
                </a:solidFill>
              </a:rPr>
              <a:t>Detección</a:t>
            </a:r>
            <a:r>
              <a:rPr lang="es-ES" sz="2800" dirty="0">
                <a:solidFill>
                  <a:srgbClr val="C6BFEE"/>
                </a:solidFill>
              </a:rPr>
              <a:t>: Análisis forense </a:t>
            </a:r>
            <a:r>
              <a:rPr lang="es-ES" sz="2800" dirty="0" err="1">
                <a:solidFill>
                  <a:srgbClr val="C6BFEE"/>
                </a:solidFill>
              </a:rPr>
              <a:t>post-compromiso</a:t>
            </a:r>
            <a:endParaRPr lang="es-ES" sz="2800" dirty="0">
              <a:solidFill>
                <a:srgbClr val="C6BFEE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3600" dirty="0">
              <a:solidFill>
                <a:srgbClr val="C6BFEE"/>
              </a:solidFill>
            </a:endParaRPr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77EE26D1-771E-33B1-E9FF-47E528433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69" y="3039368"/>
            <a:ext cx="5971461" cy="3383756"/>
          </a:xfrm>
          <a:prstGeom prst="rect">
            <a:avLst/>
          </a:prstGeom>
        </p:spPr>
      </p:pic>
      <p:pic>
        <p:nvPicPr>
          <p:cNvPr id="11" name="Cámara 10">
            <a:extLst>
              <a:ext uri="{FF2B5EF4-FFF2-40B4-BE49-F238E27FC236}">
                <a16:creationId xmlns:a16="http://schemas.microsoft.com/office/drawing/2014/main" id="{90A3A5D2-FA79-BA44-FC4F-F9F3B8AF5109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6832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6B43-CC75-C646-0D28-2D7020B4E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696A5F8-3416-1D8D-C52A-437E06A29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6621" y="7716934"/>
            <a:ext cx="2610214" cy="419158"/>
          </a:xfrm>
          <a:prstGeom prst="rect">
            <a:avLst/>
          </a:prstGeom>
        </p:spPr>
      </p:pic>
      <p:sp>
        <p:nvSpPr>
          <p:cNvPr id="4" name="Text 2">
            <a:extLst>
              <a:ext uri="{FF2B5EF4-FFF2-40B4-BE49-F238E27FC236}">
                <a16:creationId xmlns:a16="http://schemas.microsoft.com/office/drawing/2014/main" id="{14C4B043-309D-A1ED-7E54-2F984E0310A4}"/>
              </a:ext>
            </a:extLst>
          </p:cNvPr>
          <p:cNvSpPr/>
          <p:nvPr/>
        </p:nvSpPr>
        <p:spPr>
          <a:xfrm>
            <a:off x="2402505" y="739740"/>
            <a:ext cx="9825390" cy="842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2. </a:t>
            </a:r>
            <a:r>
              <a:rPr lang="en-US" sz="4400" dirty="0" err="1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Análisis</a:t>
            </a: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de Causa </a:t>
            </a:r>
            <a:r>
              <a:rPr lang="en-US" sz="4400" dirty="0" err="1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Raíz</a:t>
            </a:r>
            <a:endParaRPr lang="en-US" sz="4400" dirty="0"/>
          </a:p>
        </p:txBody>
      </p:sp>
      <p:pic>
        <p:nvPicPr>
          <p:cNvPr id="11" name="Cámara 10">
            <a:extLst>
              <a:ext uri="{FF2B5EF4-FFF2-40B4-BE49-F238E27FC236}">
                <a16:creationId xmlns:a16="http://schemas.microsoft.com/office/drawing/2014/main" id="{3B84CD8F-7B9C-D260-BB0C-1D4A4B6578C0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D066AA0-01FF-D993-A6B9-D874CB03C01B}"/>
              </a:ext>
            </a:extLst>
          </p:cNvPr>
          <p:cNvSpPr txBox="1"/>
          <p:nvPr/>
        </p:nvSpPr>
        <p:spPr>
          <a:xfrm>
            <a:off x="649817" y="2917101"/>
            <a:ext cx="443589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rgbClr val="C6BFEE"/>
                </a:solidFill>
              </a:rPr>
              <a:t>Causa primaria</a:t>
            </a:r>
            <a:r>
              <a:rPr lang="es-ES" sz="2800" dirty="0">
                <a:solidFill>
                  <a:srgbClr val="C6BFEE"/>
                </a:solidFill>
              </a:rPr>
              <a:t>: Configuración SSH insegura + contraseña débil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rgbClr val="C6BFEE"/>
                </a:solidFill>
              </a:rPr>
              <a:t>Falta de controles</a:t>
            </a:r>
            <a:r>
              <a:rPr lang="es-ES" sz="2800" dirty="0">
                <a:solidFill>
                  <a:srgbClr val="C6BFEE"/>
                </a:solidFill>
              </a:rPr>
              <a:t>: Sin autenticación </a:t>
            </a:r>
            <a:r>
              <a:rPr lang="es-ES" sz="2800" dirty="0" err="1">
                <a:solidFill>
                  <a:srgbClr val="C6BFEE"/>
                </a:solidFill>
              </a:rPr>
              <a:t>multifactor</a:t>
            </a:r>
            <a:r>
              <a:rPr lang="es-ES" sz="2800" dirty="0">
                <a:solidFill>
                  <a:srgbClr val="C6BFEE"/>
                </a:solidFill>
              </a:rPr>
              <a:t> (MFA)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0576B6A-F27F-270A-D277-1920F37B9A78}"/>
              </a:ext>
            </a:extLst>
          </p:cNvPr>
          <p:cNvSpPr txBox="1"/>
          <p:nvPr/>
        </p:nvSpPr>
        <p:spPr>
          <a:xfrm>
            <a:off x="1550366" y="1918652"/>
            <a:ext cx="11529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rgbClr val="C6BFEE"/>
                </a:solidFill>
              </a:rPr>
              <a:t>¿Por qué ocurrió este incidente?</a:t>
            </a: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3018" y="3462723"/>
            <a:ext cx="3751250" cy="375125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011149D2-3B1A-9A14-4FF6-9FDBBACE6C1E}"/>
              </a:ext>
            </a:extLst>
          </p:cNvPr>
          <p:cNvSpPr txBox="1"/>
          <p:nvPr/>
        </p:nvSpPr>
        <p:spPr>
          <a:xfrm>
            <a:off x="9750178" y="2778304"/>
            <a:ext cx="432555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rgbClr val="C6BFEE"/>
                </a:solidFill>
              </a:rPr>
              <a:t>Sin monitoreo</a:t>
            </a:r>
            <a:r>
              <a:rPr lang="es-ES" sz="2800" dirty="0">
                <a:solidFill>
                  <a:srgbClr val="C6BFEE"/>
                </a:solidFill>
              </a:rPr>
              <a:t>: Ataque no detectado en tiempo real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rgbClr val="C6BFEE"/>
                </a:solidFill>
              </a:rPr>
              <a:t>Gap crítico</a:t>
            </a:r>
            <a:r>
              <a:rPr lang="es-ES" sz="2800" dirty="0">
                <a:solidFill>
                  <a:srgbClr val="C6BFEE"/>
                </a:solidFill>
              </a:rPr>
              <a:t>: Ausencia de sistema de prevención de intrusos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3600" dirty="0">
              <a:solidFill>
                <a:srgbClr val="C6BFE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501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06161-E285-18CC-6836-BA8E7E378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087FA7B-0941-7B51-A409-81F2CABB8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6621" y="7716934"/>
            <a:ext cx="2610214" cy="419158"/>
          </a:xfrm>
          <a:prstGeom prst="rect">
            <a:avLst/>
          </a:prstGeom>
        </p:spPr>
      </p:pic>
      <p:sp>
        <p:nvSpPr>
          <p:cNvPr id="4" name="Text 2">
            <a:extLst>
              <a:ext uri="{FF2B5EF4-FFF2-40B4-BE49-F238E27FC236}">
                <a16:creationId xmlns:a16="http://schemas.microsoft.com/office/drawing/2014/main" id="{FC88F3DF-CAB9-9E9E-7C00-79D9E05EA339}"/>
              </a:ext>
            </a:extLst>
          </p:cNvPr>
          <p:cNvSpPr/>
          <p:nvPr/>
        </p:nvSpPr>
        <p:spPr>
          <a:xfrm>
            <a:off x="2402505" y="739740"/>
            <a:ext cx="9825390" cy="842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cs typeface="Prompt Medium" pitchFamily="34" charset="-120"/>
              </a:rPr>
              <a:t>Impacto </a:t>
            </a:r>
            <a:r>
              <a:rPr lang="en-US" sz="4400" dirty="0" err="1">
                <a:solidFill>
                  <a:srgbClr val="C6BFEE"/>
                </a:solidFill>
                <a:latin typeface="Prompt Medium" pitchFamily="34" charset="0"/>
                <a:cs typeface="Prompt Medium" pitchFamily="34" charset="-120"/>
              </a:rPr>
              <a:t>Potencial</a:t>
            </a: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cs typeface="Prompt Medium" pitchFamily="34" charset="-120"/>
              </a:rPr>
              <a:t> del </a:t>
            </a:r>
            <a:r>
              <a:rPr lang="en-US" sz="4400" dirty="0" err="1">
                <a:solidFill>
                  <a:srgbClr val="C6BFEE"/>
                </a:solidFill>
                <a:latin typeface="Prompt Medium" pitchFamily="34" charset="0"/>
                <a:cs typeface="Prompt Medium" pitchFamily="34" charset="-120"/>
              </a:rPr>
              <a:t>Incidente</a:t>
            </a:r>
            <a:endParaRPr lang="en-US" sz="4400" dirty="0"/>
          </a:p>
        </p:txBody>
      </p:sp>
      <p:pic>
        <p:nvPicPr>
          <p:cNvPr id="11" name="Cámara 10">
            <a:extLst>
              <a:ext uri="{FF2B5EF4-FFF2-40B4-BE49-F238E27FC236}">
                <a16:creationId xmlns:a16="http://schemas.microsoft.com/office/drawing/2014/main" id="{F6389204-378F-011F-87C0-697FD512AD1C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  <p:sp>
        <p:nvSpPr>
          <p:cNvPr id="6" name="Shape 2">
            <a:extLst>
              <a:ext uri="{FF2B5EF4-FFF2-40B4-BE49-F238E27FC236}">
                <a16:creationId xmlns:a16="http://schemas.microsoft.com/office/drawing/2014/main" id="{93BEBF4F-A484-77AA-8610-FE210710A25C}"/>
              </a:ext>
            </a:extLst>
          </p:cNvPr>
          <p:cNvSpPr/>
          <p:nvPr/>
        </p:nvSpPr>
        <p:spPr>
          <a:xfrm>
            <a:off x="2812053" y="2039814"/>
            <a:ext cx="9006293" cy="1488043"/>
          </a:xfrm>
          <a:prstGeom prst="roundRect">
            <a:avLst>
              <a:gd name="adj" fmla="val 7374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8FC0765E-96EC-4963-041F-D6A77761019E}"/>
              </a:ext>
            </a:extLst>
          </p:cNvPr>
          <p:cNvSpPr/>
          <p:nvPr/>
        </p:nvSpPr>
        <p:spPr>
          <a:xfrm>
            <a:off x="2812052" y="3905555"/>
            <a:ext cx="9006293" cy="1488043"/>
          </a:xfrm>
          <a:prstGeom prst="roundRect">
            <a:avLst>
              <a:gd name="adj" fmla="val 7374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388267BF-8D85-8D32-FBD1-09B0D0BB425E}"/>
              </a:ext>
            </a:extLst>
          </p:cNvPr>
          <p:cNvSpPr/>
          <p:nvPr/>
        </p:nvSpPr>
        <p:spPr>
          <a:xfrm>
            <a:off x="2812051" y="5851192"/>
            <a:ext cx="9006293" cy="1488043"/>
          </a:xfrm>
          <a:prstGeom prst="roundRect">
            <a:avLst>
              <a:gd name="adj" fmla="val 7374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1D1480A-D366-D5E2-313C-72731C77C513}"/>
              </a:ext>
            </a:extLst>
          </p:cNvPr>
          <p:cNvSpPr txBox="1"/>
          <p:nvPr/>
        </p:nvSpPr>
        <p:spPr>
          <a:xfrm>
            <a:off x="3005660" y="2861044"/>
            <a:ext cx="8812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C6BFEE"/>
                </a:solidFill>
              </a:rPr>
              <a:t>48h de investigación y remediación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A47A978-3A0B-390D-9C02-3FB3F63D5A1A}"/>
              </a:ext>
            </a:extLst>
          </p:cNvPr>
          <p:cNvSpPr txBox="1"/>
          <p:nvPr/>
        </p:nvSpPr>
        <p:spPr>
          <a:xfrm>
            <a:off x="3005658" y="2188819"/>
            <a:ext cx="8812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C6BFEE"/>
                </a:solidFill>
              </a:rPr>
              <a:t>Operacional</a:t>
            </a:r>
            <a:endParaRPr lang="es-ES" sz="2800" dirty="0">
              <a:solidFill>
                <a:srgbClr val="C6BFEE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A67C417-6284-AC7C-D644-9B4D26BD9405}"/>
              </a:ext>
            </a:extLst>
          </p:cNvPr>
          <p:cNvSpPr txBox="1"/>
          <p:nvPr/>
        </p:nvSpPr>
        <p:spPr>
          <a:xfrm>
            <a:off x="3005658" y="4719474"/>
            <a:ext cx="8812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C6BFEE"/>
                </a:solidFill>
              </a:rPr>
              <a:t>Riesgo de exfiltración de información sensible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E5CD8E2-9FC4-1870-0848-69D2D7168CE4}"/>
              </a:ext>
            </a:extLst>
          </p:cNvPr>
          <p:cNvSpPr txBox="1"/>
          <p:nvPr/>
        </p:nvSpPr>
        <p:spPr>
          <a:xfrm>
            <a:off x="3005656" y="4047249"/>
            <a:ext cx="8812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C6BFEE"/>
                </a:solidFill>
              </a:rPr>
              <a:t>Datos</a:t>
            </a:r>
            <a:endParaRPr lang="es-ES" sz="2800" dirty="0">
              <a:solidFill>
                <a:srgbClr val="C6BFEE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4D5FDFF-2DF5-D397-D56B-E0C83CA2F990}"/>
              </a:ext>
            </a:extLst>
          </p:cNvPr>
          <p:cNvSpPr txBox="1"/>
          <p:nvPr/>
        </p:nvSpPr>
        <p:spPr>
          <a:xfrm>
            <a:off x="3005656" y="6693749"/>
            <a:ext cx="8812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C6BFEE"/>
                </a:solidFill>
              </a:rPr>
              <a:t>Potencial pérdida de confianza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D732A57-B9B3-2970-B1AB-ECE60E349F44}"/>
              </a:ext>
            </a:extLst>
          </p:cNvPr>
          <p:cNvSpPr txBox="1"/>
          <p:nvPr/>
        </p:nvSpPr>
        <p:spPr>
          <a:xfrm>
            <a:off x="3005654" y="6021524"/>
            <a:ext cx="8812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C6BFEE"/>
                </a:solidFill>
              </a:rPr>
              <a:t>Reputacional</a:t>
            </a:r>
            <a:endParaRPr lang="es-ES" sz="2800" dirty="0">
              <a:solidFill>
                <a:srgbClr val="C6BFE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274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5AEC9-86A2-9C7A-27A2-15E9766EF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D46CDDC-E707-6FF4-F69B-30B0FD455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6621" y="7716934"/>
            <a:ext cx="2610214" cy="419158"/>
          </a:xfrm>
          <a:prstGeom prst="rect">
            <a:avLst/>
          </a:prstGeom>
        </p:spPr>
      </p:pic>
      <p:sp>
        <p:nvSpPr>
          <p:cNvPr id="4" name="Text 2">
            <a:extLst>
              <a:ext uri="{FF2B5EF4-FFF2-40B4-BE49-F238E27FC236}">
                <a16:creationId xmlns:a16="http://schemas.microsoft.com/office/drawing/2014/main" id="{77EC0A1C-7F09-67EC-2562-8167093C62B6}"/>
              </a:ext>
            </a:extLst>
          </p:cNvPr>
          <p:cNvSpPr/>
          <p:nvPr/>
        </p:nvSpPr>
        <p:spPr>
          <a:xfrm>
            <a:off x="2402505" y="739740"/>
            <a:ext cx="9825390" cy="842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cs typeface="Prompt Medium" pitchFamily="34" charset="-120"/>
              </a:rPr>
              <a:t>3. </a:t>
            </a:r>
            <a:r>
              <a:rPr lang="en-US" sz="4400" dirty="0" err="1">
                <a:solidFill>
                  <a:srgbClr val="C6BFEE"/>
                </a:solidFill>
                <a:latin typeface="Prompt Medium" pitchFamily="34" charset="0"/>
                <a:cs typeface="Prompt Medium" pitchFamily="34" charset="-120"/>
              </a:rPr>
              <a:t>Acciones</a:t>
            </a: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cs typeface="Prompt Medium" pitchFamily="34" charset="-120"/>
              </a:rPr>
              <a:t> </a:t>
            </a:r>
            <a:r>
              <a:rPr lang="en-US" sz="4400" dirty="0" err="1">
                <a:solidFill>
                  <a:srgbClr val="C6BFEE"/>
                </a:solidFill>
                <a:latin typeface="Prompt Medium" pitchFamily="34" charset="0"/>
                <a:cs typeface="Prompt Medium" pitchFamily="34" charset="-120"/>
              </a:rPr>
              <a:t>Ejecutadas</a:t>
            </a: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cs typeface="Prompt Medium" pitchFamily="34" charset="-120"/>
              </a:rPr>
              <a:t>: </a:t>
            </a:r>
            <a:r>
              <a:rPr lang="en-US" sz="4400" dirty="0" err="1">
                <a:solidFill>
                  <a:srgbClr val="C6BFEE"/>
                </a:solidFill>
                <a:latin typeface="Prompt Medium" pitchFamily="34" charset="0"/>
                <a:cs typeface="Prompt Medium" pitchFamily="34" charset="-120"/>
              </a:rPr>
              <a:t>Contención</a:t>
            </a:r>
            <a:endParaRPr lang="en-US" sz="4400" dirty="0"/>
          </a:p>
        </p:txBody>
      </p:sp>
      <p:pic>
        <p:nvPicPr>
          <p:cNvPr id="11" name="Cámara 10">
            <a:extLst>
              <a:ext uri="{FF2B5EF4-FFF2-40B4-BE49-F238E27FC236}">
                <a16:creationId xmlns:a16="http://schemas.microsoft.com/office/drawing/2014/main" id="{1270098C-BE96-024E-AAEF-BFEDC6294830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CF46EE1-3336-8520-8F9B-0FD7D7F7E9FB}"/>
              </a:ext>
            </a:extLst>
          </p:cNvPr>
          <p:cNvSpPr txBox="1"/>
          <p:nvPr/>
        </p:nvSpPr>
        <p:spPr>
          <a:xfrm>
            <a:off x="3251252" y="1806476"/>
            <a:ext cx="8127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rgbClr val="C6BFEE"/>
                </a:solidFill>
              </a:rPr>
              <a:t>Respuesta inmediata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D8EA413-48C4-6957-7533-7B1A752B544F}"/>
              </a:ext>
            </a:extLst>
          </p:cNvPr>
          <p:cNvSpPr txBox="1"/>
          <p:nvPr/>
        </p:nvSpPr>
        <p:spPr>
          <a:xfrm>
            <a:off x="1343733" y="3143717"/>
            <a:ext cx="597146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C6BFEE"/>
                </a:solidFill>
              </a:rPr>
              <a:t>Aislamiento del servidor comprometido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C6BFEE"/>
                </a:solidFill>
              </a:rPr>
              <a:t>Eliminación de herramientas maliciosas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C6BFEE"/>
                </a:solidFill>
              </a:rPr>
              <a:t>Rotación de credenciales críticas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C6BFEE"/>
                </a:solidFill>
              </a:rPr>
              <a:t>Preservación de evidencia forense</a:t>
            </a:r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1556" y="2784860"/>
            <a:ext cx="3395370" cy="339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86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86C51-4830-9F62-8FA0-22627530C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1FA55E3-4626-7B14-DCF7-40015358C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6621" y="7716934"/>
            <a:ext cx="2610214" cy="419158"/>
          </a:xfrm>
          <a:prstGeom prst="rect">
            <a:avLst/>
          </a:prstGeom>
        </p:spPr>
      </p:pic>
      <p:sp>
        <p:nvSpPr>
          <p:cNvPr id="4" name="Text 2">
            <a:extLst>
              <a:ext uri="{FF2B5EF4-FFF2-40B4-BE49-F238E27FC236}">
                <a16:creationId xmlns:a16="http://schemas.microsoft.com/office/drawing/2014/main" id="{180186F6-2B3A-7F17-3555-1F1AE7D6A7C9}"/>
              </a:ext>
            </a:extLst>
          </p:cNvPr>
          <p:cNvSpPr/>
          <p:nvPr/>
        </p:nvSpPr>
        <p:spPr>
          <a:xfrm>
            <a:off x="2402505" y="739740"/>
            <a:ext cx="9825390" cy="842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4400" dirty="0" err="1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Remediación</a:t>
            </a: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y Hardening</a:t>
            </a:r>
            <a:endParaRPr lang="en-US" sz="4400" dirty="0"/>
          </a:p>
        </p:txBody>
      </p:sp>
      <p:pic>
        <p:nvPicPr>
          <p:cNvPr id="11" name="Cámara 10">
            <a:extLst>
              <a:ext uri="{FF2B5EF4-FFF2-40B4-BE49-F238E27FC236}">
                <a16:creationId xmlns:a16="http://schemas.microsoft.com/office/drawing/2014/main" id="{770A9222-D249-77DB-FE26-D9ED0F8042CC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3E4D95B-72EC-4854-9DA7-9C5278B13CB2}"/>
              </a:ext>
            </a:extLst>
          </p:cNvPr>
          <p:cNvSpPr txBox="1"/>
          <p:nvPr/>
        </p:nvSpPr>
        <p:spPr>
          <a:xfrm>
            <a:off x="2324503" y="1974043"/>
            <a:ext cx="95318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rgbClr val="C6BFEE"/>
                </a:solidFill>
              </a:rPr>
              <a:t>SSH</a:t>
            </a:r>
            <a:r>
              <a:rPr lang="es-ES" sz="2800" dirty="0">
                <a:solidFill>
                  <a:srgbClr val="C6BFEE"/>
                </a:solidFill>
              </a:rPr>
              <a:t>: </a:t>
            </a:r>
            <a:r>
              <a:rPr lang="es-ES" sz="2800" dirty="0" err="1">
                <a:solidFill>
                  <a:srgbClr val="C6BFEE"/>
                </a:solidFill>
              </a:rPr>
              <a:t>Login</a:t>
            </a:r>
            <a:r>
              <a:rPr lang="es-ES" sz="2800" dirty="0">
                <a:solidFill>
                  <a:srgbClr val="C6BFEE"/>
                </a:solidFill>
              </a:rPr>
              <a:t> </a:t>
            </a:r>
            <a:r>
              <a:rPr lang="es-ES" sz="2800" dirty="0" err="1">
                <a:solidFill>
                  <a:srgbClr val="C6BFEE"/>
                </a:solidFill>
              </a:rPr>
              <a:t>root</a:t>
            </a:r>
            <a:r>
              <a:rPr lang="es-ES" sz="2800" dirty="0">
                <a:solidFill>
                  <a:srgbClr val="C6BFEE"/>
                </a:solidFill>
              </a:rPr>
              <a:t> deshabilitado, autenticación fortalecida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rgbClr val="C6BFEE"/>
                </a:solidFill>
              </a:rPr>
              <a:t>Firewall</a:t>
            </a:r>
            <a:r>
              <a:rPr lang="es-ES" sz="2800" dirty="0">
                <a:solidFill>
                  <a:srgbClr val="C6BFEE"/>
                </a:solidFill>
              </a:rPr>
              <a:t>: Reglas restrictivas, solo puertos esenciales abiertos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D8C2049-3AA6-989B-2DC3-B840C43EC525}"/>
              </a:ext>
            </a:extLst>
          </p:cNvPr>
          <p:cNvSpPr txBox="1"/>
          <p:nvPr/>
        </p:nvSpPr>
        <p:spPr>
          <a:xfrm>
            <a:off x="2324503" y="6237900"/>
            <a:ext cx="93905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rgbClr val="C6BFEE"/>
                </a:solidFill>
              </a:rPr>
              <a:t>Actualizaciones</a:t>
            </a:r>
            <a:r>
              <a:rPr lang="es-ES" sz="2800" dirty="0">
                <a:solidFill>
                  <a:srgbClr val="C6BFEE"/>
                </a:solidFill>
              </a:rPr>
              <a:t>: Sistema completamente parcheado.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rgbClr val="C6BFEE"/>
                </a:solidFill>
              </a:rPr>
              <a:t>Permisos</a:t>
            </a:r>
            <a:r>
              <a:rPr lang="es-ES" sz="2800" dirty="0">
                <a:solidFill>
                  <a:srgbClr val="C6BFEE"/>
                </a:solidFill>
              </a:rPr>
              <a:t>: Corrección de configuraciones inseguras</a:t>
            </a:r>
          </a:p>
        </p:txBody>
      </p:sp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535D3F13-534C-4E27-F185-562DA8573E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8379" y="3220965"/>
            <a:ext cx="2724120" cy="272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788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CF59A-F6A2-473C-FAD1-98CBA9B1E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F98A8E0-6F2A-C2C1-DDB6-37D8E686F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6621" y="7716934"/>
            <a:ext cx="2610214" cy="419158"/>
          </a:xfrm>
          <a:prstGeom prst="rect">
            <a:avLst/>
          </a:prstGeom>
        </p:spPr>
      </p:pic>
      <p:sp>
        <p:nvSpPr>
          <p:cNvPr id="4" name="Text 2">
            <a:extLst>
              <a:ext uri="{FF2B5EF4-FFF2-40B4-BE49-F238E27FC236}">
                <a16:creationId xmlns:a16="http://schemas.microsoft.com/office/drawing/2014/main" id="{5AAE5BC8-7B6E-D086-DEBF-116F5EC2B7A8}"/>
              </a:ext>
            </a:extLst>
          </p:cNvPr>
          <p:cNvSpPr/>
          <p:nvPr/>
        </p:nvSpPr>
        <p:spPr>
          <a:xfrm>
            <a:off x="2402505" y="739740"/>
            <a:ext cx="9825390" cy="842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4400" dirty="0" err="1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Auditoría</a:t>
            </a: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de </a:t>
            </a:r>
            <a:r>
              <a:rPr lang="en-US" sz="4400" dirty="0" err="1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Vulnerabilidades</a:t>
            </a:r>
            <a:endParaRPr lang="en-US" sz="4400" dirty="0"/>
          </a:p>
        </p:txBody>
      </p:sp>
      <p:pic>
        <p:nvPicPr>
          <p:cNvPr id="11" name="Cámara 10">
            <a:extLst>
              <a:ext uri="{FF2B5EF4-FFF2-40B4-BE49-F238E27FC236}">
                <a16:creationId xmlns:a16="http://schemas.microsoft.com/office/drawing/2014/main" id="{CA0315FA-C96E-2BE6-302F-82B2D71EE36C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914B69F-E337-07B5-70B4-60DCD1C137D3}"/>
              </a:ext>
            </a:extLst>
          </p:cNvPr>
          <p:cNvSpPr txBox="1"/>
          <p:nvPr/>
        </p:nvSpPr>
        <p:spPr>
          <a:xfrm>
            <a:off x="6072027" y="2567635"/>
            <a:ext cx="75412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>
                <a:solidFill>
                  <a:srgbClr val="C6BFEE"/>
                </a:solidFill>
              </a:rPr>
              <a:t>Wordpress</a:t>
            </a:r>
            <a:r>
              <a:rPr lang="es-ES" sz="2800" dirty="0">
                <a:solidFill>
                  <a:srgbClr val="C6BFEE"/>
                </a:solidFill>
              </a:rPr>
              <a:t> REST API exponiendo información de usuarios</a:t>
            </a:r>
          </a:p>
          <a:p>
            <a:r>
              <a:rPr lang="es-ES" sz="2800" dirty="0">
                <a:solidFill>
                  <a:srgbClr val="C6BFEE"/>
                </a:solidFill>
              </a:rPr>
              <a:t>Facilita ataques dirigidos de fuerza bruta</a:t>
            </a:r>
          </a:p>
          <a:p>
            <a:r>
              <a:rPr lang="es-ES" sz="2800" dirty="0">
                <a:solidFill>
                  <a:srgbClr val="C6BFEE"/>
                </a:solidFill>
              </a:rPr>
              <a:t>Validación mediante explotación controlada (Hydra)</a:t>
            </a:r>
          </a:p>
          <a:p>
            <a:r>
              <a:rPr lang="es-ES" sz="2800" dirty="0">
                <a:solidFill>
                  <a:srgbClr val="C6BFEE"/>
                </a:solidFill>
              </a:rPr>
              <a:t>Mitigación restringiendo </a:t>
            </a:r>
            <a:r>
              <a:rPr lang="es-ES" sz="2800" dirty="0" err="1">
                <a:solidFill>
                  <a:srgbClr val="C6BFEE"/>
                </a:solidFill>
              </a:rPr>
              <a:t>endpoints</a:t>
            </a:r>
            <a:r>
              <a:rPr lang="es-ES" sz="2800" dirty="0">
                <a:solidFill>
                  <a:srgbClr val="C6BFEE"/>
                </a:solidFill>
              </a:rPr>
              <a:t> críticos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3C71842-AEB2-D189-9E85-9642DD629EC6}"/>
              </a:ext>
            </a:extLst>
          </p:cNvPr>
          <p:cNvSpPr txBox="1"/>
          <p:nvPr/>
        </p:nvSpPr>
        <p:spPr>
          <a:xfrm>
            <a:off x="6683942" y="1765837"/>
            <a:ext cx="6129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rgbClr val="C6BFEE"/>
                </a:solidFill>
              </a:rPr>
              <a:t>Segunda vulnerabilidad identificada:</a:t>
            </a:r>
          </a:p>
        </p:txBody>
      </p:sp>
      <p:pic>
        <p:nvPicPr>
          <p:cNvPr id="17" name="Image 0" descr="preencoded.png">
            <a:extLst>
              <a:ext uri="{FF2B5EF4-FFF2-40B4-BE49-F238E27FC236}">
                <a16:creationId xmlns:a16="http://schemas.microsoft.com/office/drawing/2014/main" id="{F2062672-5925-F85A-DF76-DBAFB56D2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142" y="1750981"/>
            <a:ext cx="3864795" cy="579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40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48AAB-E2D0-DE7F-297D-6095AAB24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07A23C4-66D3-5185-5013-BDCB3087F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6621" y="7716934"/>
            <a:ext cx="2610214" cy="419158"/>
          </a:xfrm>
          <a:prstGeom prst="rect">
            <a:avLst/>
          </a:prstGeom>
        </p:spPr>
      </p:pic>
      <p:sp>
        <p:nvSpPr>
          <p:cNvPr id="4" name="Text 2">
            <a:extLst>
              <a:ext uri="{FF2B5EF4-FFF2-40B4-BE49-F238E27FC236}">
                <a16:creationId xmlns:a16="http://schemas.microsoft.com/office/drawing/2014/main" id="{7EC3C6AD-86A9-97C3-D1E6-10D3AFD27E92}"/>
              </a:ext>
            </a:extLst>
          </p:cNvPr>
          <p:cNvSpPr/>
          <p:nvPr/>
        </p:nvSpPr>
        <p:spPr>
          <a:xfrm>
            <a:off x="2402505" y="739740"/>
            <a:ext cx="9825390" cy="842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cs typeface="Prompt Medium" pitchFamily="34" charset="-120"/>
              </a:rPr>
              <a:t>4. Plan de </a:t>
            </a:r>
            <a:r>
              <a:rPr lang="en-US" sz="4400" dirty="0" err="1">
                <a:solidFill>
                  <a:srgbClr val="C6BFEE"/>
                </a:solidFill>
                <a:latin typeface="Prompt Medium" pitchFamily="34" charset="0"/>
                <a:cs typeface="Prompt Medium" pitchFamily="34" charset="-120"/>
              </a:rPr>
              <a:t>Protección</a:t>
            </a: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cs typeface="Prompt Medium" pitchFamily="34" charset="-120"/>
              </a:rPr>
              <a:t> </a:t>
            </a:r>
            <a:r>
              <a:rPr lang="en-US" sz="4400" dirty="0" err="1">
                <a:solidFill>
                  <a:srgbClr val="C6BFEE"/>
                </a:solidFill>
                <a:latin typeface="Prompt Medium" pitchFamily="34" charset="0"/>
                <a:cs typeface="Prompt Medium" pitchFamily="34" charset="-120"/>
              </a:rPr>
              <a:t>Estratégico</a:t>
            </a:r>
            <a:endParaRPr lang="en-US" sz="4400" dirty="0"/>
          </a:p>
        </p:txBody>
      </p:sp>
      <p:pic>
        <p:nvPicPr>
          <p:cNvPr id="11" name="Cámara 10">
            <a:extLst>
              <a:ext uri="{FF2B5EF4-FFF2-40B4-BE49-F238E27FC236}">
                <a16:creationId xmlns:a16="http://schemas.microsoft.com/office/drawing/2014/main" id="{3BBEEDF7-C5F4-FD4A-ABFF-E9E5535781FD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CD88559-A23B-2982-C4F8-3CB51228287B}"/>
              </a:ext>
            </a:extLst>
          </p:cNvPr>
          <p:cNvSpPr txBox="1"/>
          <p:nvPr/>
        </p:nvSpPr>
        <p:spPr>
          <a:xfrm>
            <a:off x="3251252" y="1806476"/>
            <a:ext cx="8127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rgbClr val="C6BFEE"/>
                </a:solidFill>
              </a:rPr>
              <a:t>Framework NIST + ISO 27001 implementado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FAC08DD-7767-7095-3A6F-38CB3A55C2DC}"/>
              </a:ext>
            </a:extLst>
          </p:cNvPr>
          <p:cNvSpPr txBox="1"/>
          <p:nvPr/>
        </p:nvSpPr>
        <p:spPr>
          <a:xfrm>
            <a:off x="1343733" y="3143717"/>
            <a:ext cx="642353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rgbClr val="C6BFEE"/>
                </a:solidFill>
              </a:rPr>
              <a:t>Preparación: </a:t>
            </a:r>
            <a:r>
              <a:rPr lang="es-ES" sz="2800" dirty="0">
                <a:solidFill>
                  <a:srgbClr val="C6BFEE"/>
                </a:solidFill>
              </a:rPr>
              <a:t>Monitoreo 24/7 con herramientas automatizadas</a:t>
            </a:r>
            <a:endParaRPr lang="es-ES" sz="2800" b="1" dirty="0">
              <a:solidFill>
                <a:srgbClr val="C6BFEE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rgbClr val="C6BFEE"/>
                </a:solidFill>
              </a:rPr>
              <a:t>Detección: </a:t>
            </a:r>
            <a:r>
              <a:rPr lang="es-ES" sz="2800" dirty="0">
                <a:solidFill>
                  <a:srgbClr val="C6BFEE"/>
                </a:solidFill>
              </a:rPr>
              <a:t>Alertas de comportamiento anómalo en tiempo real</a:t>
            </a:r>
            <a:endParaRPr lang="es-ES" sz="2800" b="1" dirty="0">
              <a:solidFill>
                <a:srgbClr val="C6BFEE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rgbClr val="C6BFEE"/>
                </a:solidFill>
              </a:rPr>
              <a:t>Respuesta: </a:t>
            </a:r>
            <a:r>
              <a:rPr lang="es-ES" sz="2800" dirty="0">
                <a:solidFill>
                  <a:srgbClr val="C6BFEE"/>
                </a:solidFill>
              </a:rPr>
              <a:t>Protocolos de contención documentos</a:t>
            </a:r>
            <a:endParaRPr lang="es-ES" sz="2800" b="1" dirty="0">
              <a:solidFill>
                <a:srgbClr val="C6BFEE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rgbClr val="C6BFEE"/>
                </a:solidFill>
              </a:rPr>
              <a:t>Recuperación: </a:t>
            </a:r>
            <a:r>
              <a:rPr lang="es-ES" sz="2800" dirty="0" err="1">
                <a:solidFill>
                  <a:srgbClr val="C6BFEE"/>
                </a:solidFill>
              </a:rPr>
              <a:t>Backups</a:t>
            </a:r>
            <a:r>
              <a:rPr lang="es-ES" sz="2800" dirty="0">
                <a:solidFill>
                  <a:srgbClr val="C6BFEE"/>
                </a:solidFill>
              </a:rPr>
              <a:t> cifrados con estrategia 3-2-1</a:t>
            </a:r>
            <a:endParaRPr lang="es-ES" sz="2800" b="1" dirty="0">
              <a:solidFill>
                <a:srgbClr val="C6BFEE"/>
              </a:solidFill>
            </a:endParaRPr>
          </a:p>
        </p:txBody>
      </p:sp>
      <p:pic>
        <p:nvPicPr>
          <p:cNvPr id="7" name="Imagen 6" descr="Vista de ciudad con luces de colores&#10;&#10;El contenido generado por IA puede ser incorrecto.">
            <a:extLst>
              <a:ext uri="{FF2B5EF4-FFF2-40B4-BE49-F238E27FC236}">
                <a16:creationId xmlns:a16="http://schemas.microsoft.com/office/drawing/2014/main" id="{7E70EB57-5BAC-7188-FA9A-CA4B96B7F28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8007" b="8487"/>
          <a:stretch>
            <a:fillRect/>
          </a:stretch>
        </p:blipFill>
        <p:spPr>
          <a:xfrm>
            <a:off x="8268878" y="2800228"/>
            <a:ext cx="3698697" cy="36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701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580</Words>
  <Application>Microsoft Office PowerPoint</Application>
  <PresentationFormat>Personalizado</PresentationFormat>
  <Paragraphs>103</Paragraphs>
  <Slides>17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Prompt Medium</vt:lpstr>
      <vt:lpstr>Mukta Light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Sergio Maturana Mena</cp:lastModifiedBy>
  <cp:revision>6</cp:revision>
  <dcterms:created xsi:type="dcterms:W3CDTF">2026-02-11T20:36:27Z</dcterms:created>
  <dcterms:modified xsi:type="dcterms:W3CDTF">2026-02-17T22:28:09Z</dcterms:modified>
</cp:coreProperties>
</file>